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256" r:id="rId2"/>
    <p:sldId id="474" r:id="rId3"/>
    <p:sldId id="513" r:id="rId4"/>
    <p:sldId id="476" r:id="rId5"/>
    <p:sldId id="514" r:id="rId6"/>
    <p:sldId id="515" r:id="rId7"/>
    <p:sldId id="479" r:id="rId8"/>
    <p:sldId id="505" r:id="rId9"/>
    <p:sldId id="506" r:id="rId10"/>
    <p:sldId id="477" r:id="rId11"/>
    <p:sldId id="480" r:id="rId12"/>
    <p:sldId id="511" r:id="rId13"/>
    <p:sldId id="492" r:id="rId14"/>
    <p:sldId id="518" r:id="rId15"/>
    <p:sldId id="508" r:id="rId16"/>
    <p:sldId id="489" r:id="rId17"/>
    <p:sldId id="522" r:id="rId18"/>
    <p:sldId id="523" r:id="rId19"/>
    <p:sldId id="519" r:id="rId20"/>
    <p:sldId id="520" r:id="rId21"/>
    <p:sldId id="521" r:id="rId22"/>
    <p:sldId id="524" r:id="rId23"/>
    <p:sldId id="500" r:id="rId24"/>
    <p:sldId id="501" r:id="rId25"/>
    <p:sldId id="502" r:id="rId26"/>
    <p:sldId id="525" r:id="rId27"/>
    <p:sldId id="526" r:id="rId28"/>
    <p:sldId id="473" r:id="rId29"/>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ghav Gupta" initials="RG" lastIdx="1" clrIdx="0">
    <p:extLst>
      <p:ext uri="{19B8F6BF-5375-455C-9EA6-DF929625EA0E}">
        <p15:presenceInfo xmlns:p15="http://schemas.microsoft.com/office/powerpoint/2012/main" userId="S::raghav.gupta@investindia.org.in::901ff290-238d-4ff9-936a-bf0022dab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13" autoAdjust="0"/>
    <p:restoredTop sz="94787" autoAdjust="0"/>
  </p:normalViewPr>
  <p:slideViewPr>
    <p:cSldViewPr snapToGrid="0">
      <p:cViewPr varScale="1">
        <p:scale>
          <a:sx n="67" d="100"/>
          <a:sy n="67" d="100"/>
        </p:scale>
        <p:origin x="88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670B2-A471-4AE3-BA3A-F18F71EA8BF1}" type="doc">
      <dgm:prSet loTypeId="urn:microsoft.com/office/officeart/2005/8/layout/chevronAccent+Icon" loCatId="process" qsTypeId="urn:microsoft.com/office/officeart/2005/8/quickstyle/simple1" qsCatId="simple" csTypeId="urn:microsoft.com/office/officeart/2005/8/colors/accent2_2" csCatId="accent2" phldr="1"/>
      <dgm:spPr/>
    </dgm:pt>
    <dgm:pt modelId="{49B15D01-5F01-42D4-B424-61F7617DB5A2}">
      <dgm:prSet phldrT="[Text]"/>
      <dgm:spPr/>
      <dgm:t>
        <a:bodyPr/>
        <a:lstStyle/>
        <a:p>
          <a:r>
            <a:rPr lang="en-IN" dirty="0" smtClean="0"/>
            <a:t>Step One</a:t>
          </a:r>
        </a:p>
        <a:p>
          <a:r>
            <a:rPr lang="en-US" b="1" dirty="0" smtClean="0"/>
            <a:t>APPLICATION PROCESS</a:t>
          </a:r>
          <a:endParaRPr lang="en-IN" dirty="0"/>
        </a:p>
      </dgm:t>
    </dgm:pt>
    <dgm:pt modelId="{18833FA8-2E0B-4BD8-8967-F80AF00AF5DC}" type="parTrans" cxnId="{B81444E0-B9FA-44F3-BF94-9C4A2FDE9DD1}">
      <dgm:prSet/>
      <dgm:spPr/>
      <dgm:t>
        <a:bodyPr/>
        <a:lstStyle/>
        <a:p>
          <a:endParaRPr lang="en-IN"/>
        </a:p>
      </dgm:t>
    </dgm:pt>
    <dgm:pt modelId="{7981B001-A12F-4AE6-99BA-5760704921E5}" type="sibTrans" cxnId="{B81444E0-B9FA-44F3-BF94-9C4A2FDE9DD1}">
      <dgm:prSet/>
      <dgm:spPr/>
      <dgm:t>
        <a:bodyPr/>
        <a:lstStyle/>
        <a:p>
          <a:endParaRPr lang="en-IN"/>
        </a:p>
      </dgm:t>
    </dgm:pt>
    <dgm:pt modelId="{04B7488C-A4EC-4F68-BFCD-52F7104B9D0B}">
      <dgm:prSet phldrT="[Text]"/>
      <dgm:spPr/>
      <dgm:t>
        <a:bodyPr/>
        <a:lstStyle/>
        <a:p>
          <a:r>
            <a:rPr lang="en-IN" dirty="0" smtClean="0"/>
            <a:t>Step Two</a:t>
          </a:r>
        </a:p>
        <a:p>
          <a:r>
            <a:rPr lang="en-US" b="1" dirty="0" smtClean="0"/>
            <a:t>DISBURSEMENT PROCESS</a:t>
          </a:r>
          <a:endParaRPr lang="en-IN" dirty="0"/>
        </a:p>
      </dgm:t>
    </dgm:pt>
    <dgm:pt modelId="{9CC41A79-121B-447E-922F-B6F742F56931}" type="parTrans" cxnId="{806DE120-E264-412B-B17F-DF3AB0445128}">
      <dgm:prSet/>
      <dgm:spPr/>
      <dgm:t>
        <a:bodyPr/>
        <a:lstStyle/>
        <a:p>
          <a:endParaRPr lang="en-IN"/>
        </a:p>
      </dgm:t>
    </dgm:pt>
    <dgm:pt modelId="{32C1D38A-C240-489E-A67E-9E1F293FB016}" type="sibTrans" cxnId="{806DE120-E264-412B-B17F-DF3AB0445128}">
      <dgm:prSet/>
      <dgm:spPr/>
      <dgm:t>
        <a:bodyPr/>
        <a:lstStyle/>
        <a:p>
          <a:endParaRPr lang="en-IN"/>
        </a:p>
      </dgm:t>
    </dgm:pt>
    <dgm:pt modelId="{456C68ED-08E2-4A5A-94AC-DC75DE56B269}" type="pres">
      <dgm:prSet presAssocID="{83A670B2-A471-4AE3-BA3A-F18F71EA8BF1}" presName="Name0" presStyleCnt="0">
        <dgm:presLayoutVars>
          <dgm:dir/>
          <dgm:resizeHandles val="exact"/>
        </dgm:presLayoutVars>
      </dgm:prSet>
      <dgm:spPr/>
    </dgm:pt>
    <dgm:pt modelId="{DFE1F2B8-B56C-4737-9E2C-E3098D5FBB63}" type="pres">
      <dgm:prSet presAssocID="{49B15D01-5F01-42D4-B424-61F7617DB5A2}" presName="composite" presStyleCnt="0"/>
      <dgm:spPr/>
    </dgm:pt>
    <dgm:pt modelId="{941E6018-328D-4E52-AF26-60C79B60AFE8}" type="pres">
      <dgm:prSet presAssocID="{49B15D01-5F01-42D4-B424-61F7617DB5A2}" presName="bgChev" presStyleLbl="node1" presStyleIdx="0" presStyleCnt="2"/>
      <dgm:spPr/>
    </dgm:pt>
    <dgm:pt modelId="{9AF90F7D-A73B-4686-9427-96F7A950F7BF}" type="pres">
      <dgm:prSet presAssocID="{49B15D01-5F01-42D4-B424-61F7617DB5A2}" presName="txNode" presStyleLbl="fgAcc1" presStyleIdx="0" presStyleCnt="2">
        <dgm:presLayoutVars>
          <dgm:bulletEnabled val="1"/>
        </dgm:presLayoutVars>
      </dgm:prSet>
      <dgm:spPr/>
      <dgm:t>
        <a:bodyPr/>
        <a:lstStyle/>
        <a:p>
          <a:endParaRPr lang="en-IN"/>
        </a:p>
      </dgm:t>
    </dgm:pt>
    <dgm:pt modelId="{20BDBB2E-6AE0-4548-BB39-33F6D67B333A}" type="pres">
      <dgm:prSet presAssocID="{7981B001-A12F-4AE6-99BA-5760704921E5}" presName="compositeSpace" presStyleCnt="0"/>
      <dgm:spPr/>
    </dgm:pt>
    <dgm:pt modelId="{0DEEA4D8-C8E5-40ED-9264-CE300215D07A}" type="pres">
      <dgm:prSet presAssocID="{04B7488C-A4EC-4F68-BFCD-52F7104B9D0B}" presName="composite" presStyleCnt="0"/>
      <dgm:spPr/>
    </dgm:pt>
    <dgm:pt modelId="{668FB627-4EC6-4228-88B7-2FAD00FC0765}" type="pres">
      <dgm:prSet presAssocID="{04B7488C-A4EC-4F68-BFCD-52F7104B9D0B}" presName="bgChev" presStyleLbl="node1" presStyleIdx="1" presStyleCnt="2"/>
      <dgm:spPr/>
    </dgm:pt>
    <dgm:pt modelId="{216ECE6E-1FD8-4A7E-B277-1844627FDE5F}" type="pres">
      <dgm:prSet presAssocID="{04B7488C-A4EC-4F68-BFCD-52F7104B9D0B}" presName="txNode" presStyleLbl="fgAcc1" presStyleIdx="1" presStyleCnt="2">
        <dgm:presLayoutVars>
          <dgm:bulletEnabled val="1"/>
        </dgm:presLayoutVars>
      </dgm:prSet>
      <dgm:spPr/>
      <dgm:t>
        <a:bodyPr/>
        <a:lstStyle/>
        <a:p>
          <a:endParaRPr lang="en-IN"/>
        </a:p>
      </dgm:t>
    </dgm:pt>
  </dgm:ptLst>
  <dgm:cxnLst>
    <dgm:cxn modelId="{F6E57183-8CC8-4935-87AE-73E3C2642337}" type="presOf" srcId="{49B15D01-5F01-42D4-B424-61F7617DB5A2}" destId="{9AF90F7D-A73B-4686-9427-96F7A950F7BF}" srcOrd="0" destOrd="0" presId="urn:microsoft.com/office/officeart/2005/8/layout/chevronAccent+Icon"/>
    <dgm:cxn modelId="{B81444E0-B9FA-44F3-BF94-9C4A2FDE9DD1}" srcId="{83A670B2-A471-4AE3-BA3A-F18F71EA8BF1}" destId="{49B15D01-5F01-42D4-B424-61F7617DB5A2}" srcOrd="0" destOrd="0" parTransId="{18833FA8-2E0B-4BD8-8967-F80AF00AF5DC}" sibTransId="{7981B001-A12F-4AE6-99BA-5760704921E5}"/>
    <dgm:cxn modelId="{806DE120-E264-412B-B17F-DF3AB0445128}" srcId="{83A670B2-A471-4AE3-BA3A-F18F71EA8BF1}" destId="{04B7488C-A4EC-4F68-BFCD-52F7104B9D0B}" srcOrd="1" destOrd="0" parTransId="{9CC41A79-121B-447E-922F-B6F742F56931}" sibTransId="{32C1D38A-C240-489E-A67E-9E1F293FB016}"/>
    <dgm:cxn modelId="{833DB13F-50E1-4D1E-BF7F-C861D171B64F}" type="presOf" srcId="{83A670B2-A471-4AE3-BA3A-F18F71EA8BF1}" destId="{456C68ED-08E2-4A5A-94AC-DC75DE56B269}" srcOrd="0" destOrd="0" presId="urn:microsoft.com/office/officeart/2005/8/layout/chevronAccent+Icon"/>
    <dgm:cxn modelId="{8295928B-50E0-4EFE-AA28-5E9C408BF457}" type="presOf" srcId="{04B7488C-A4EC-4F68-BFCD-52F7104B9D0B}" destId="{216ECE6E-1FD8-4A7E-B277-1844627FDE5F}" srcOrd="0" destOrd="0" presId="urn:microsoft.com/office/officeart/2005/8/layout/chevronAccent+Icon"/>
    <dgm:cxn modelId="{6A5EF4DA-8A51-43AF-8399-294D82113743}" type="presParOf" srcId="{456C68ED-08E2-4A5A-94AC-DC75DE56B269}" destId="{DFE1F2B8-B56C-4737-9E2C-E3098D5FBB63}" srcOrd="0" destOrd="0" presId="urn:microsoft.com/office/officeart/2005/8/layout/chevronAccent+Icon"/>
    <dgm:cxn modelId="{F942867B-54EE-4CE0-BE67-8082439153A5}" type="presParOf" srcId="{DFE1F2B8-B56C-4737-9E2C-E3098D5FBB63}" destId="{941E6018-328D-4E52-AF26-60C79B60AFE8}" srcOrd="0" destOrd="0" presId="urn:microsoft.com/office/officeart/2005/8/layout/chevronAccent+Icon"/>
    <dgm:cxn modelId="{58AC753A-9367-4D97-B05F-3D40CE2A55AB}" type="presParOf" srcId="{DFE1F2B8-B56C-4737-9E2C-E3098D5FBB63}" destId="{9AF90F7D-A73B-4686-9427-96F7A950F7BF}" srcOrd="1" destOrd="0" presId="urn:microsoft.com/office/officeart/2005/8/layout/chevronAccent+Icon"/>
    <dgm:cxn modelId="{C5D3E660-0ACC-4334-B153-46AFB961F095}" type="presParOf" srcId="{456C68ED-08E2-4A5A-94AC-DC75DE56B269}" destId="{20BDBB2E-6AE0-4548-BB39-33F6D67B333A}" srcOrd="1" destOrd="0" presId="urn:microsoft.com/office/officeart/2005/8/layout/chevronAccent+Icon"/>
    <dgm:cxn modelId="{FE753813-A119-44BC-A02B-55CCF4945E5D}" type="presParOf" srcId="{456C68ED-08E2-4A5A-94AC-DC75DE56B269}" destId="{0DEEA4D8-C8E5-40ED-9264-CE300215D07A}" srcOrd="2" destOrd="0" presId="urn:microsoft.com/office/officeart/2005/8/layout/chevronAccent+Icon"/>
    <dgm:cxn modelId="{79E4BE78-075F-4794-8147-956024DEC2E4}" type="presParOf" srcId="{0DEEA4D8-C8E5-40ED-9264-CE300215D07A}" destId="{668FB627-4EC6-4228-88B7-2FAD00FC0765}" srcOrd="0" destOrd="0" presId="urn:microsoft.com/office/officeart/2005/8/layout/chevronAccent+Icon"/>
    <dgm:cxn modelId="{1A131381-5256-4A62-BD50-725F4B638900}" type="presParOf" srcId="{0DEEA4D8-C8E5-40ED-9264-CE300215D07A}" destId="{216ECE6E-1FD8-4A7E-B277-1844627FDE5F}"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CDE0C7-862A-4763-8213-003D6B79C45F}" type="doc">
      <dgm:prSet loTypeId="urn:microsoft.com/office/officeart/2005/8/layout/hProcess9" loCatId="process" qsTypeId="urn:microsoft.com/office/officeart/2005/8/quickstyle/simple1" qsCatId="simple" csTypeId="urn:microsoft.com/office/officeart/2005/8/colors/colorful1#1" csCatId="colorful" phldr="1"/>
      <dgm:spPr/>
    </dgm:pt>
    <dgm:pt modelId="{D3C0DC2B-CFEE-465A-B0C3-DB621D10CACA}">
      <dgm:prSet phldrT="[Text]" custT="1"/>
      <dgm:spPr>
        <a:solidFill>
          <a:schemeClr val="tx2">
            <a:lumMod val="20000"/>
            <a:lumOff val="80000"/>
          </a:schemeClr>
        </a:solidFill>
      </dgm:spPr>
      <dgm:t>
        <a:bodyPr/>
        <a:lstStyle/>
        <a:p>
          <a:pPr>
            <a:lnSpc>
              <a:spcPct val="100000"/>
            </a:lnSpc>
          </a:pPr>
          <a:r>
            <a:rPr lang="en-US" sz="2200" b="1" dirty="0">
              <a:solidFill>
                <a:schemeClr val="tx1"/>
              </a:solidFill>
              <a:latin typeface="Arial" pitchFamily="34" charset="0"/>
              <a:cs typeface="Arial" pitchFamily="34" charset="0"/>
            </a:rPr>
            <a:t>Nodal Agency</a:t>
          </a:r>
        </a:p>
        <a:p>
          <a:pPr>
            <a:lnSpc>
              <a:spcPct val="100000"/>
            </a:lnSpc>
          </a:pPr>
          <a:r>
            <a:rPr lang="en-US" sz="2200" b="1" dirty="0">
              <a:solidFill>
                <a:schemeClr val="tx1"/>
              </a:solidFill>
              <a:latin typeface="Arial" pitchFamily="34" charset="0"/>
              <a:cs typeface="Arial" pitchFamily="34" charset="0"/>
            </a:rPr>
            <a:t>[Project Management Agency (PMA)]</a:t>
          </a:r>
        </a:p>
      </dgm:t>
    </dgm:pt>
    <dgm:pt modelId="{81EB68C7-3FE9-448E-984F-908EA50817A6}" type="parTrans" cxnId="{9BACD8F3-19EF-4CCE-B062-D91FE5756A30}">
      <dgm:prSet/>
      <dgm:spPr/>
      <dgm:t>
        <a:bodyPr/>
        <a:lstStyle/>
        <a:p>
          <a:pPr>
            <a:lnSpc>
              <a:spcPct val="100000"/>
            </a:lnSpc>
          </a:pPr>
          <a:endParaRPr lang="en-US" sz="2400">
            <a:solidFill>
              <a:schemeClr val="tx1"/>
            </a:solidFill>
            <a:latin typeface="Arial" pitchFamily="34" charset="0"/>
            <a:cs typeface="Arial" pitchFamily="34" charset="0"/>
          </a:endParaRPr>
        </a:p>
      </dgm:t>
    </dgm:pt>
    <dgm:pt modelId="{16E45A19-B28B-4993-8240-FA75E4F277E3}" type="sibTrans" cxnId="{9BACD8F3-19EF-4CCE-B062-D91FE5756A30}">
      <dgm:prSet/>
      <dgm:spPr/>
      <dgm:t>
        <a:bodyPr/>
        <a:lstStyle/>
        <a:p>
          <a:pPr>
            <a:lnSpc>
              <a:spcPct val="100000"/>
            </a:lnSpc>
          </a:pPr>
          <a:endParaRPr lang="en-US" sz="2400">
            <a:solidFill>
              <a:schemeClr val="tx1"/>
            </a:solidFill>
            <a:latin typeface="Arial" pitchFamily="34" charset="0"/>
            <a:cs typeface="Arial" pitchFamily="34" charset="0"/>
          </a:endParaRPr>
        </a:p>
      </dgm:t>
    </dgm:pt>
    <dgm:pt modelId="{9D640BDF-421D-4765-89CB-9E779A1EC38D}">
      <dgm:prSet phldrT="[Text]" custT="1"/>
      <dgm:spPr/>
      <dgm:t>
        <a:bodyPr/>
        <a:lstStyle/>
        <a:p>
          <a:pPr>
            <a:lnSpc>
              <a:spcPct val="100000"/>
            </a:lnSpc>
          </a:pPr>
          <a:r>
            <a:rPr lang="en-US" sz="2400" b="1" dirty="0">
              <a:solidFill>
                <a:schemeClr val="tx1"/>
              </a:solidFill>
              <a:latin typeface="Arial" pitchFamily="34" charset="0"/>
              <a:cs typeface="Arial" pitchFamily="34" charset="0"/>
            </a:rPr>
            <a:t>Executive Committee (EC) </a:t>
          </a:r>
        </a:p>
      </dgm:t>
    </dgm:pt>
    <dgm:pt modelId="{8458F199-B4CB-4AB5-9866-54FAA4649663}" type="parTrans" cxnId="{7FB5CAE5-ABD5-46CA-AD37-7FB8F35FB166}">
      <dgm:prSet/>
      <dgm:spPr/>
      <dgm:t>
        <a:bodyPr/>
        <a:lstStyle/>
        <a:p>
          <a:pPr>
            <a:lnSpc>
              <a:spcPct val="100000"/>
            </a:lnSpc>
          </a:pPr>
          <a:endParaRPr lang="en-US" sz="2400">
            <a:solidFill>
              <a:schemeClr val="tx1"/>
            </a:solidFill>
            <a:latin typeface="Arial" pitchFamily="34" charset="0"/>
            <a:cs typeface="Arial" pitchFamily="34" charset="0"/>
          </a:endParaRPr>
        </a:p>
      </dgm:t>
    </dgm:pt>
    <dgm:pt modelId="{FE6FD255-37EE-4DCC-9582-4B8BB76B566F}" type="sibTrans" cxnId="{7FB5CAE5-ABD5-46CA-AD37-7FB8F35FB166}">
      <dgm:prSet/>
      <dgm:spPr/>
      <dgm:t>
        <a:bodyPr/>
        <a:lstStyle/>
        <a:p>
          <a:pPr>
            <a:lnSpc>
              <a:spcPct val="100000"/>
            </a:lnSpc>
          </a:pPr>
          <a:endParaRPr lang="en-US" sz="2400">
            <a:solidFill>
              <a:schemeClr val="tx1"/>
            </a:solidFill>
            <a:latin typeface="Arial" pitchFamily="34" charset="0"/>
            <a:cs typeface="Arial" pitchFamily="34" charset="0"/>
          </a:endParaRPr>
        </a:p>
      </dgm:t>
    </dgm:pt>
    <dgm:pt modelId="{ACB95B2D-A42B-4113-AB58-F178C2D96ED5}">
      <dgm:prSet phldrT="[Text]" custT="1"/>
      <dgm:spPr/>
      <dgm:t>
        <a:bodyPr/>
        <a:lstStyle/>
        <a:p>
          <a:pPr>
            <a:lnSpc>
              <a:spcPct val="100000"/>
            </a:lnSpc>
          </a:pPr>
          <a:r>
            <a:rPr lang="en-US" sz="2400" b="1" dirty="0">
              <a:solidFill>
                <a:schemeClr val="tx1"/>
              </a:solidFill>
              <a:latin typeface="Arial" pitchFamily="34" charset="0"/>
              <a:cs typeface="Arial" pitchFamily="34" charset="0"/>
            </a:rPr>
            <a:t>Governing Council (GC)</a:t>
          </a:r>
        </a:p>
      </dgm:t>
    </dgm:pt>
    <dgm:pt modelId="{F92803FD-4E02-4E7A-9A21-6A602ECB90B5}" type="parTrans" cxnId="{380CB7EB-CDD7-43BA-99B3-A722260BB04C}">
      <dgm:prSet/>
      <dgm:spPr/>
      <dgm:t>
        <a:bodyPr/>
        <a:lstStyle/>
        <a:p>
          <a:pPr>
            <a:lnSpc>
              <a:spcPct val="100000"/>
            </a:lnSpc>
          </a:pPr>
          <a:endParaRPr lang="en-US" sz="2400">
            <a:solidFill>
              <a:schemeClr val="tx1"/>
            </a:solidFill>
            <a:latin typeface="Arial" pitchFamily="34" charset="0"/>
            <a:cs typeface="Arial" pitchFamily="34" charset="0"/>
          </a:endParaRPr>
        </a:p>
      </dgm:t>
    </dgm:pt>
    <dgm:pt modelId="{95974BE3-8037-4B74-AC32-F07D96D25B69}" type="sibTrans" cxnId="{380CB7EB-CDD7-43BA-99B3-A722260BB04C}">
      <dgm:prSet/>
      <dgm:spPr/>
      <dgm:t>
        <a:bodyPr/>
        <a:lstStyle/>
        <a:p>
          <a:pPr>
            <a:lnSpc>
              <a:spcPct val="100000"/>
            </a:lnSpc>
          </a:pPr>
          <a:endParaRPr lang="en-US" sz="2400">
            <a:solidFill>
              <a:schemeClr val="tx1"/>
            </a:solidFill>
            <a:latin typeface="Arial" pitchFamily="34" charset="0"/>
            <a:cs typeface="Arial" pitchFamily="34" charset="0"/>
          </a:endParaRPr>
        </a:p>
      </dgm:t>
    </dgm:pt>
    <dgm:pt modelId="{D6801011-1F8D-4806-8AC8-A60CF67BC008}" type="pres">
      <dgm:prSet presAssocID="{D1CDE0C7-862A-4763-8213-003D6B79C45F}" presName="CompostProcess" presStyleCnt="0">
        <dgm:presLayoutVars>
          <dgm:dir/>
          <dgm:resizeHandles val="exact"/>
        </dgm:presLayoutVars>
      </dgm:prSet>
      <dgm:spPr/>
    </dgm:pt>
    <dgm:pt modelId="{D9E010A0-D5A0-41CA-A01F-08B5E0ABBCF0}" type="pres">
      <dgm:prSet presAssocID="{D1CDE0C7-862A-4763-8213-003D6B79C45F}" presName="arrow" presStyleLbl="bgShp" presStyleIdx="0" presStyleCnt="1"/>
      <dgm:spPr/>
    </dgm:pt>
    <dgm:pt modelId="{A19F12E3-4B78-423B-985E-56EE016A39B3}" type="pres">
      <dgm:prSet presAssocID="{D1CDE0C7-862A-4763-8213-003D6B79C45F}" presName="linearProcess" presStyleCnt="0"/>
      <dgm:spPr/>
    </dgm:pt>
    <dgm:pt modelId="{49D24D1A-62D2-469F-9788-A32F2440797F}" type="pres">
      <dgm:prSet presAssocID="{D3C0DC2B-CFEE-465A-B0C3-DB621D10CACA}" presName="textNode" presStyleLbl="node1" presStyleIdx="0" presStyleCnt="3" custScaleX="116364">
        <dgm:presLayoutVars>
          <dgm:bulletEnabled val="1"/>
        </dgm:presLayoutVars>
      </dgm:prSet>
      <dgm:spPr/>
      <dgm:t>
        <a:bodyPr/>
        <a:lstStyle/>
        <a:p>
          <a:endParaRPr lang="en-US"/>
        </a:p>
      </dgm:t>
    </dgm:pt>
    <dgm:pt modelId="{190E656C-54C3-4F3C-8EEF-1705B3053322}" type="pres">
      <dgm:prSet presAssocID="{16E45A19-B28B-4993-8240-FA75E4F277E3}" presName="sibTrans" presStyleCnt="0"/>
      <dgm:spPr/>
    </dgm:pt>
    <dgm:pt modelId="{348523C5-9E55-428A-97A4-BD270B453E38}" type="pres">
      <dgm:prSet presAssocID="{9D640BDF-421D-4765-89CB-9E779A1EC38D}" presName="textNode" presStyleLbl="node1" presStyleIdx="1" presStyleCnt="3" custScaleX="129438">
        <dgm:presLayoutVars>
          <dgm:bulletEnabled val="1"/>
        </dgm:presLayoutVars>
      </dgm:prSet>
      <dgm:spPr/>
      <dgm:t>
        <a:bodyPr/>
        <a:lstStyle/>
        <a:p>
          <a:endParaRPr lang="en-US"/>
        </a:p>
      </dgm:t>
    </dgm:pt>
    <dgm:pt modelId="{9AC331C1-402D-46D9-91A3-12F4C30348BD}" type="pres">
      <dgm:prSet presAssocID="{FE6FD255-37EE-4DCC-9582-4B8BB76B566F}" presName="sibTrans" presStyleCnt="0"/>
      <dgm:spPr/>
    </dgm:pt>
    <dgm:pt modelId="{D0DB46F2-EB09-464C-8DC0-F026C6D10914}" type="pres">
      <dgm:prSet presAssocID="{ACB95B2D-A42B-4113-AB58-F178C2D96ED5}" presName="textNode" presStyleLbl="node1" presStyleIdx="2" presStyleCnt="3">
        <dgm:presLayoutVars>
          <dgm:bulletEnabled val="1"/>
        </dgm:presLayoutVars>
      </dgm:prSet>
      <dgm:spPr/>
      <dgm:t>
        <a:bodyPr/>
        <a:lstStyle/>
        <a:p>
          <a:endParaRPr lang="en-US"/>
        </a:p>
      </dgm:t>
    </dgm:pt>
  </dgm:ptLst>
  <dgm:cxnLst>
    <dgm:cxn modelId="{9BACD8F3-19EF-4CCE-B062-D91FE5756A30}" srcId="{D1CDE0C7-862A-4763-8213-003D6B79C45F}" destId="{D3C0DC2B-CFEE-465A-B0C3-DB621D10CACA}" srcOrd="0" destOrd="0" parTransId="{81EB68C7-3FE9-448E-984F-908EA50817A6}" sibTransId="{16E45A19-B28B-4993-8240-FA75E4F277E3}"/>
    <dgm:cxn modelId="{380CB7EB-CDD7-43BA-99B3-A722260BB04C}" srcId="{D1CDE0C7-862A-4763-8213-003D6B79C45F}" destId="{ACB95B2D-A42B-4113-AB58-F178C2D96ED5}" srcOrd="2" destOrd="0" parTransId="{F92803FD-4E02-4E7A-9A21-6A602ECB90B5}" sibTransId="{95974BE3-8037-4B74-AC32-F07D96D25B69}"/>
    <dgm:cxn modelId="{7FB5CAE5-ABD5-46CA-AD37-7FB8F35FB166}" srcId="{D1CDE0C7-862A-4763-8213-003D6B79C45F}" destId="{9D640BDF-421D-4765-89CB-9E779A1EC38D}" srcOrd="1" destOrd="0" parTransId="{8458F199-B4CB-4AB5-9866-54FAA4649663}" sibTransId="{FE6FD255-37EE-4DCC-9582-4B8BB76B566F}"/>
    <dgm:cxn modelId="{E3D7521D-5A2F-4AEF-AB85-DF360CE31E78}" type="presOf" srcId="{9D640BDF-421D-4765-89CB-9E779A1EC38D}" destId="{348523C5-9E55-428A-97A4-BD270B453E38}" srcOrd="0" destOrd="0" presId="urn:microsoft.com/office/officeart/2005/8/layout/hProcess9"/>
    <dgm:cxn modelId="{E4340E7A-5562-4CB6-9EAB-3CEE99029C09}" type="presOf" srcId="{D1CDE0C7-862A-4763-8213-003D6B79C45F}" destId="{D6801011-1F8D-4806-8AC8-A60CF67BC008}" srcOrd="0" destOrd="0" presId="urn:microsoft.com/office/officeart/2005/8/layout/hProcess9"/>
    <dgm:cxn modelId="{CCCD49CD-70F8-42DF-9F28-32A3390E6E4B}" type="presOf" srcId="{D3C0DC2B-CFEE-465A-B0C3-DB621D10CACA}" destId="{49D24D1A-62D2-469F-9788-A32F2440797F}" srcOrd="0" destOrd="0" presId="urn:microsoft.com/office/officeart/2005/8/layout/hProcess9"/>
    <dgm:cxn modelId="{20664C1E-E097-4E8B-9653-D3582447304D}" type="presOf" srcId="{ACB95B2D-A42B-4113-AB58-F178C2D96ED5}" destId="{D0DB46F2-EB09-464C-8DC0-F026C6D10914}" srcOrd="0" destOrd="0" presId="urn:microsoft.com/office/officeart/2005/8/layout/hProcess9"/>
    <dgm:cxn modelId="{9E79FB68-07F2-4414-AE3E-411058D0930D}" type="presParOf" srcId="{D6801011-1F8D-4806-8AC8-A60CF67BC008}" destId="{D9E010A0-D5A0-41CA-A01F-08B5E0ABBCF0}" srcOrd="0" destOrd="0" presId="urn:microsoft.com/office/officeart/2005/8/layout/hProcess9"/>
    <dgm:cxn modelId="{117A48A1-2143-405D-9F9C-16B74F404E77}" type="presParOf" srcId="{D6801011-1F8D-4806-8AC8-A60CF67BC008}" destId="{A19F12E3-4B78-423B-985E-56EE016A39B3}" srcOrd="1" destOrd="0" presId="urn:microsoft.com/office/officeart/2005/8/layout/hProcess9"/>
    <dgm:cxn modelId="{13042702-C669-4234-B954-2EF70B750B1E}" type="presParOf" srcId="{A19F12E3-4B78-423B-985E-56EE016A39B3}" destId="{49D24D1A-62D2-469F-9788-A32F2440797F}" srcOrd="0" destOrd="0" presId="urn:microsoft.com/office/officeart/2005/8/layout/hProcess9"/>
    <dgm:cxn modelId="{0587540E-BE64-4D79-B1E3-FDBFC73E673F}" type="presParOf" srcId="{A19F12E3-4B78-423B-985E-56EE016A39B3}" destId="{190E656C-54C3-4F3C-8EEF-1705B3053322}" srcOrd="1" destOrd="0" presId="urn:microsoft.com/office/officeart/2005/8/layout/hProcess9"/>
    <dgm:cxn modelId="{C1E0E8D7-F6A3-41C5-8AE0-2909D8E3C67B}" type="presParOf" srcId="{A19F12E3-4B78-423B-985E-56EE016A39B3}" destId="{348523C5-9E55-428A-97A4-BD270B453E38}" srcOrd="2" destOrd="0" presId="urn:microsoft.com/office/officeart/2005/8/layout/hProcess9"/>
    <dgm:cxn modelId="{C61A45E8-E0C7-463F-A1AB-408095553071}" type="presParOf" srcId="{A19F12E3-4B78-423B-985E-56EE016A39B3}" destId="{9AC331C1-402D-46D9-91A3-12F4C30348BD}" srcOrd="3" destOrd="0" presId="urn:microsoft.com/office/officeart/2005/8/layout/hProcess9"/>
    <dgm:cxn modelId="{2B180F27-71D8-445A-8A30-CF34CEC7B6F0}" type="presParOf" srcId="{A19F12E3-4B78-423B-985E-56EE016A39B3}" destId="{D0DB46F2-EB09-464C-8DC0-F026C6D1091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E6018-328D-4E52-AF26-60C79B60AFE8}">
      <dsp:nvSpPr>
        <dsp:cNvPr id="0" name=""/>
        <dsp:cNvSpPr/>
      </dsp:nvSpPr>
      <dsp:spPr>
        <a:xfrm>
          <a:off x="5113" y="0"/>
          <a:ext cx="5312619" cy="1062630"/>
        </a:xfrm>
        <a:prstGeom prst="chevron">
          <a:avLst>
            <a:gd name="adj" fmla="val 4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F90F7D-A73B-4686-9427-96F7A950F7BF}">
      <dsp:nvSpPr>
        <dsp:cNvPr id="0" name=""/>
        <dsp:cNvSpPr/>
      </dsp:nvSpPr>
      <dsp:spPr>
        <a:xfrm>
          <a:off x="1421811" y="265657"/>
          <a:ext cx="4486211" cy="106263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IN" sz="2100" kern="1200" dirty="0" smtClean="0"/>
            <a:t>Step One</a:t>
          </a:r>
        </a:p>
        <a:p>
          <a:pPr lvl="0" algn="ctr" defTabSz="933450">
            <a:lnSpc>
              <a:spcPct val="90000"/>
            </a:lnSpc>
            <a:spcBef>
              <a:spcPct val="0"/>
            </a:spcBef>
            <a:spcAft>
              <a:spcPct val="35000"/>
            </a:spcAft>
          </a:pPr>
          <a:r>
            <a:rPr lang="en-US" sz="2100" b="1" kern="1200" dirty="0" smtClean="0"/>
            <a:t>APPLICATION PROCESS</a:t>
          </a:r>
          <a:endParaRPr lang="en-IN" sz="2100" kern="1200" dirty="0"/>
        </a:p>
      </dsp:txBody>
      <dsp:txXfrm>
        <a:off x="1452934" y="296780"/>
        <a:ext cx="4423965" cy="1000384"/>
      </dsp:txXfrm>
    </dsp:sp>
    <dsp:sp modelId="{668FB627-4EC6-4228-88B7-2FAD00FC0765}">
      <dsp:nvSpPr>
        <dsp:cNvPr id="0" name=""/>
        <dsp:cNvSpPr/>
      </dsp:nvSpPr>
      <dsp:spPr>
        <a:xfrm>
          <a:off x="6073304" y="0"/>
          <a:ext cx="5312619" cy="1062630"/>
        </a:xfrm>
        <a:prstGeom prst="chevron">
          <a:avLst>
            <a:gd name="adj" fmla="val 4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6ECE6E-1FD8-4A7E-B277-1844627FDE5F}">
      <dsp:nvSpPr>
        <dsp:cNvPr id="0" name=""/>
        <dsp:cNvSpPr/>
      </dsp:nvSpPr>
      <dsp:spPr>
        <a:xfrm>
          <a:off x="7490003" y="265657"/>
          <a:ext cx="4486211" cy="106263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IN" sz="2100" kern="1200" dirty="0" smtClean="0"/>
            <a:t>Step Two</a:t>
          </a:r>
        </a:p>
        <a:p>
          <a:pPr lvl="0" algn="ctr" defTabSz="933450">
            <a:lnSpc>
              <a:spcPct val="90000"/>
            </a:lnSpc>
            <a:spcBef>
              <a:spcPct val="0"/>
            </a:spcBef>
            <a:spcAft>
              <a:spcPct val="35000"/>
            </a:spcAft>
          </a:pPr>
          <a:r>
            <a:rPr lang="en-US" sz="2100" b="1" kern="1200" dirty="0" smtClean="0"/>
            <a:t>DISBURSEMENT PROCESS</a:t>
          </a:r>
          <a:endParaRPr lang="en-IN" sz="2100" kern="1200" dirty="0"/>
        </a:p>
      </dsp:txBody>
      <dsp:txXfrm>
        <a:off x="7521126" y="296780"/>
        <a:ext cx="4423965" cy="1000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010A0-D5A0-41CA-A01F-08B5E0ABBCF0}">
      <dsp:nvSpPr>
        <dsp:cNvPr id="0" name=""/>
        <dsp:cNvSpPr/>
      </dsp:nvSpPr>
      <dsp:spPr>
        <a:xfrm>
          <a:off x="888600" y="0"/>
          <a:ext cx="10070810" cy="493775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D24D1A-62D2-469F-9788-A32F2440797F}">
      <dsp:nvSpPr>
        <dsp:cNvPr id="0" name=""/>
        <dsp:cNvSpPr/>
      </dsp:nvSpPr>
      <dsp:spPr>
        <a:xfrm>
          <a:off x="1935" y="1481327"/>
          <a:ext cx="3635196" cy="1975103"/>
        </a:xfrm>
        <a:prstGeom prst="roundRect">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100000"/>
            </a:lnSpc>
            <a:spcBef>
              <a:spcPct val="0"/>
            </a:spcBef>
            <a:spcAft>
              <a:spcPct val="35000"/>
            </a:spcAft>
          </a:pPr>
          <a:r>
            <a:rPr lang="en-US" sz="2200" b="1" kern="1200" dirty="0">
              <a:solidFill>
                <a:schemeClr val="tx1"/>
              </a:solidFill>
              <a:latin typeface="Arial" pitchFamily="34" charset="0"/>
              <a:cs typeface="Arial" pitchFamily="34" charset="0"/>
            </a:rPr>
            <a:t>Nodal Agency</a:t>
          </a:r>
        </a:p>
        <a:p>
          <a:pPr lvl="0" algn="ctr" defTabSz="977900">
            <a:lnSpc>
              <a:spcPct val="100000"/>
            </a:lnSpc>
            <a:spcBef>
              <a:spcPct val="0"/>
            </a:spcBef>
            <a:spcAft>
              <a:spcPct val="35000"/>
            </a:spcAft>
          </a:pPr>
          <a:r>
            <a:rPr lang="en-US" sz="2200" b="1" kern="1200" dirty="0">
              <a:solidFill>
                <a:schemeClr val="tx1"/>
              </a:solidFill>
              <a:latin typeface="Arial" pitchFamily="34" charset="0"/>
              <a:cs typeface="Arial" pitchFamily="34" charset="0"/>
            </a:rPr>
            <a:t>[Project Management Agency (PMA)]</a:t>
          </a:r>
        </a:p>
      </dsp:txBody>
      <dsp:txXfrm>
        <a:off x="98352" y="1577744"/>
        <a:ext cx="3442362" cy="1782269"/>
      </dsp:txXfrm>
    </dsp:sp>
    <dsp:sp modelId="{348523C5-9E55-428A-97A4-BD270B453E38}">
      <dsp:nvSpPr>
        <dsp:cNvPr id="0" name=""/>
        <dsp:cNvSpPr/>
      </dsp:nvSpPr>
      <dsp:spPr>
        <a:xfrm>
          <a:off x="4157797" y="1481327"/>
          <a:ext cx="4043626" cy="197510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en-US" sz="2400" b="1" kern="1200" dirty="0">
              <a:solidFill>
                <a:schemeClr val="tx1"/>
              </a:solidFill>
              <a:latin typeface="Arial" pitchFamily="34" charset="0"/>
              <a:cs typeface="Arial" pitchFamily="34" charset="0"/>
            </a:rPr>
            <a:t>Executive Committee (EC) </a:t>
          </a:r>
        </a:p>
      </dsp:txBody>
      <dsp:txXfrm>
        <a:off x="4254214" y="1577744"/>
        <a:ext cx="3850792" cy="1782269"/>
      </dsp:txXfrm>
    </dsp:sp>
    <dsp:sp modelId="{D0DB46F2-EB09-464C-8DC0-F026C6D10914}">
      <dsp:nvSpPr>
        <dsp:cNvPr id="0" name=""/>
        <dsp:cNvSpPr/>
      </dsp:nvSpPr>
      <dsp:spPr>
        <a:xfrm>
          <a:off x="8722088" y="1481327"/>
          <a:ext cx="3123987" cy="197510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en-US" sz="2400" b="1" kern="1200" dirty="0">
              <a:solidFill>
                <a:schemeClr val="tx1"/>
              </a:solidFill>
              <a:latin typeface="Arial" pitchFamily="34" charset="0"/>
              <a:cs typeface="Arial" pitchFamily="34" charset="0"/>
            </a:rPr>
            <a:t>Governing Council (GC)</a:t>
          </a:r>
        </a:p>
      </dsp:txBody>
      <dsp:txXfrm>
        <a:off x="8818505" y="1577744"/>
        <a:ext cx="2931153" cy="1782269"/>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817C5-E8B4-4EC6-B1F6-EBA5B6C4006E}" type="datetimeFigureOut">
              <a:rPr lang="en-IN" smtClean="0"/>
              <a:pPr/>
              <a:t>01-06-2020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77A49-B095-4E0E-BD44-671FAB91B0DF}" type="slidenum">
              <a:rPr lang="en-IN" smtClean="0"/>
              <a:pPr/>
              <a:t>‹#›</a:t>
            </a:fld>
            <a:endParaRPr lang="en-IN"/>
          </a:p>
        </p:txBody>
      </p:sp>
    </p:spTree>
    <p:extLst>
      <p:ext uri="{BB962C8B-B14F-4D97-AF65-F5344CB8AC3E}">
        <p14:creationId xmlns:p14="http://schemas.microsoft.com/office/powerpoint/2010/main" val="370572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4</a:t>
            </a:fld>
            <a:endParaRPr lang="en-IN"/>
          </a:p>
        </p:txBody>
      </p:sp>
    </p:spTree>
    <p:extLst>
      <p:ext uri="{BB962C8B-B14F-4D97-AF65-F5344CB8AC3E}">
        <p14:creationId xmlns:p14="http://schemas.microsoft.com/office/powerpoint/2010/main" val="4238696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14</a:t>
            </a:fld>
            <a:endParaRPr lang="en-IN"/>
          </a:p>
        </p:txBody>
      </p:sp>
    </p:spTree>
    <p:extLst>
      <p:ext uri="{BB962C8B-B14F-4D97-AF65-F5344CB8AC3E}">
        <p14:creationId xmlns:p14="http://schemas.microsoft.com/office/powerpoint/2010/main" val="3006586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16</a:t>
            </a:fld>
            <a:endParaRPr lang="en-IN"/>
          </a:p>
        </p:txBody>
      </p:sp>
    </p:spTree>
    <p:extLst>
      <p:ext uri="{BB962C8B-B14F-4D97-AF65-F5344CB8AC3E}">
        <p14:creationId xmlns:p14="http://schemas.microsoft.com/office/powerpoint/2010/main" val="3518996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17</a:t>
            </a:fld>
            <a:endParaRPr lang="en-IN"/>
          </a:p>
        </p:txBody>
      </p:sp>
    </p:spTree>
    <p:extLst>
      <p:ext uri="{BB962C8B-B14F-4D97-AF65-F5344CB8AC3E}">
        <p14:creationId xmlns:p14="http://schemas.microsoft.com/office/powerpoint/2010/main" val="607590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18</a:t>
            </a:fld>
            <a:endParaRPr lang="en-IN"/>
          </a:p>
        </p:txBody>
      </p:sp>
    </p:spTree>
    <p:extLst>
      <p:ext uri="{BB962C8B-B14F-4D97-AF65-F5344CB8AC3E}">
        <p14:creationId xmlns:p14="http://schemas.microsoft.com/office/powerpoint/2010/main" val="356741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19</a:t>
            </a:fld>
            <a:endParaRPr lang="en-IN"/>
          </a:p>
        </p:txBody>
      </p:sp>
    </p:spTree>
    <p:extLst>
      <p:ext uri="{BB962C8B-B14F-4D97-AF65-F5344CB8AC3E}">
        <p14:creationId xmlns:p14="http://schemas.microsoft.com/office/powerpoint/2010/main" val="3260702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20</a:t>
            </a:fld>
            <a:endParaRPr lang="en-IN"/>
          </a:p>
        </p:txBody>
      </p:sp>
    </p:spTree>
    <p:extLst>
      <p:ext uri="{BB962C8B-B14F-4D97-AF65-F5344CB8AC3E}">
        <p14:creationId xmlns:p14="http://schemas.microsoft.com/office/powerpoint/2010/main" val="707485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21</a:t>
            </a:fld>
            <a:endParaRPr lang="en-IN"/>
          </a:p>
        </p:txBody>
      </p:sp>
    </p:spTree>
    <p:extLst>
      <p:ext uri="{BB962C8B-B14F-4D97-AF65-F5344CB8AC3E}">
        <p14:creationId xmlns:p14="http://schemas.microsoft.com/office/powerpoint/2010/main" val="1724722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26</a:t>
            </a:fld>
            <a:endParaRPr lang="en-IN"/>
          </a:p>
        </p:txBody>
      </p:sp>
    </p:spTree>
    <p:extLst>
      <p:ext uri="{BB962C8B-B14F-4D97-AF65-F5344CB8AC3E}">
        <p14:creationId xmlns:p14="http://schemas.microsoft.com/office/powerpoint/2010/main" val="347507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5</a:t>
            </a:fld>
            <a:endParaRPr lang="en-IN"/>
          </a:p>
        </p:txBody>
      </p:sp>
    </p:spTree>
    <p:extLst>
      <p:ext uri="{BB962C8B-B14F-4D97-AF65-F5344CB8AC3E}">
        <p14:creationId xmlns:p14="http://schemas.microsoft.com/office/powerpoint/2010/main" val="121794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6</a:t>
            </a:fld>
            <a:endParaRPr lang="en-IN"/>
          </a:p>
        </p:txBody>
      </p:sp>
    </p:spTree>
    <p:extLst>
      <p:ext uri="{BB962C8B-B14F-4D97-AF65-F5344CB8AC3E}">
        <p14:creationId xmlns:p14="http://schemas.microsoft.com/office/powerpoint/2010/main" val="385952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7</a:t>
            </a:fld>
            <a:endParaRPr lang="en-IN"/>
          </a:p>
        </p:txBody>
      </p:sp>
    </p:spTree>
    <p:extLst>
      <p:ext uri="{BB962C8B-B14F-4D97-AF65-F5344CB8AC3E}">
        <p14:creationId xmlns:p14="http://schemas.microsoft.com/office/powerpoint/2010/main" val="127569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8</a:t>
            </a:fld>
            <a:endParaRPr lang="en-IN"/>
          </a:p>
        </p:txBody>
      </p:sp>
    </p:spTree>
    <p:extLst>
      <p:ext uri="{BB962C8B-B14F-4D97-AF65-F5344CB8AC3E}">
        <p14:creationId xmlns:p14="http://schemas.microsoft.com/office/powerpoint/2010/main" val="1466626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9</a:t>
            </a:fld>
            <a:endParaRPr lang="en-IN"/>
          </a:p>
        </p:txBody>
      </p:sp>
    </p:spTree>
    <p:extLst>
      <p:ext uri="{BB962C8B-B14F-4D97-AF65-F5344CB8AC3E}">
        <p14:creationId xmlns:p14="http://schemas.microsoft.com/office/powerpoint/2010/main" val="1985958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10</a:t>
            </a:fld>
            <a:endParaRPr lang="en-IN"/>
          </a:p>
        </p:txBody>
      </p:sp>
    </p:spTree>
    <p:extLst>
      <p:ext uri="{BB962C8B-B14F-4D97-AF65-F5344CB8AC3E}">
        <p14:creationId xmlns:p14="http://schemas.microsoft.com/office/powerpoint/2010/main" val="2511388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11</a:t>
            </a:fld>
            <a:endParaRPr lang="en-IN"/>
          </a:p>
        </p:txBody>
      </p:sp>
    </p:spTree>
    <p:extLst>
      <p:ext uri="{BB962C8B-B14F-4D97-AF65-F5344CB8AC3E}">
        <p14:creationId xmlns:p14="http://schemas.microsoft.com/office/powerpoint/2010/main" val="392090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u="sng" dirty="0">
              <a:solidFill>
                <a:srgbClr val="C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9465F-039B-4B73-86FB-CC254FCB005A}" type="slidenum">
              <a:rPr lang="en-IN" smtClean="0"/>
              <a:pPr/>
              <a:t>13</a:t>
            </a:fld>
            <a:endParaRPr lang="en-IN"/>
          </a:p>
        </p:txBody>
      </p:sp>
    </p:spTree>
    <p:extLst>
      <p:ext uri="{BB962C8B-B14F-4D97-AF65-F5344CB8AC3E}">
        <p14:creationId xmlns:p14="http://schemas.microsoft.com/office/powerpoint/2010/main" val="132559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D383B9-5C58-4183-B6FA-F888009E72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2A5CE4DE-E117-4D1C-B452-CF0938AAF1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21E87B99-FE1A-4741-AB00-B500D604D134}"/>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5" name="Footer Placeholder 4">
            <a:extLst>
              <a:ext uri="{FF2B5EF4-FFF2-40B4-BE49-F238E27FC236}">
                <a16:creationId xmlns="" xmlns:a16="http://schemas.microsoft.com/office/drawing/2014/main" id="{EE0108BA-AB0C-4B43-A97E-FA1E64ADD9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5A2CF556-719D-4795-BBD1-881DCCED752C}"/>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172422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FB684E-C423-49A4-8928-75B7082D5D5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5F2BA8BE-1470-4EE1-95F2-F37D293D85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046133B-28CE-4338-BBFA-705D46B443FF}"/>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5" name="Footer Placeholder 4">
            <a:extLst>
              <a:ext uri="{FF2B5EF4-FFF2-40B4-BE49-F238E27FC236}">
                <a16:creationId xmlns="" xmlns:a16="http://schemas.microsoft.com/office/drawing/2014/main" id="{5838EDBD-7325-4CAA-8F9B-B44618E51B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025D93B-013A-434A-A4C3-A65FE3897E74}"/>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211699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2C2AD9C-A6C1-490C-84E0-2352614BC5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7778061-9794-44D3-BDE4-7CF1FA31B8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376999E-6F93-4130-8659-85B269118EC9}"/>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5" name="Footer Placeholder 4">
            <a:extLst>
              <a:ext uri="{FF2B5EF4-FFF2-40B4-BE49-F238E27FC236}">
                <a16:creationId xmlns="" xmlns:a16="http://schemas.microsoft.com/office/drawing/2014/main" id="{B6A94B68-43C1-49F8-B827-40FC005110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15D9FF42-0CCE-45DA-86B8-0269928D571E}"/>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168848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49996-EA23-472A-8328-B0A76A267B0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667A8C84-1F2F-409C-BDB3-86308D6269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18B836BD-C400-407C-B148-3C524FE684A0}"/>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5" name="Footer Placeholder 4">
            <a:extLst>
              <a:ext uri="{FF2B5EF4-FFF2-40B4-BE49-F238E27FC236}">
                <a16:creationId xmlns="" xmlns:a16="http://schemas.microsoft.com/office/drawing/2014/main" id="{FF123F8D-EF96-44A5-9CED-555CE8AB57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619B76B-7D14-424E-A4C8-8D1A98FBCF5C}"/>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225356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C88F02-BC48-4C4C-9A72-CA100202C7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266BC8AB-BAE6-4957-965B-91333A303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42EFA67-A4BB-4E1B-8740-64CDE0BD4D26}"/>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5" name="Footer Placeholder 4">
            <a:extLst>
              <a:ext uri="{FF2B5EF4-FFF2-40B4-BE49-F238E27FC236}">
                <a16:creationId xmlns="" xmlns:a16="http://schemas.microsoft.com/office/drawing/2014/main" id="{FD4406D7-7DFF-498F-B1E2-81B6B030E4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89B6BC7-D7DF-40A9-9A41-976FF899E019}"/>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267937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A61BCC-E881-4928-8D05-3375D7CB05B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B06BD14-F1B3-48E5-93A2-3B411F750E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50108893-E300-40AF-B3B1-0A634B917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5D37E32F-0697-4993-877D-CA6F7EF6D624}"/>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6" name="Footer Placeholder 5">
            <a:extLst>
              <a:ext uri="{FF2B5EF4-FFF2-40B4-BE49-F238E27FC236}">
                <a16:creationId xmlns="" xmlns:a16="http://schemas.microsoft.com/office/drawing/2014/main" id="{981CDAFA-903B-4F13-9388-48311625247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EB227EBC-CE80-4BBD-BC97-618401349E19}"/>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65257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 xmlns:a16="http://schemas.microsoft.com/office/drawing/2014/main" id="{A9678A0E-72DA-4D23-8D4F-89F358482EBD}"/>
              </a:ext>
            </a:extLst>
          </p:cNvPr>
          <p:cNvGraphicFramePr>
            <a:graphicFrameLocks noChangeAspect="1"/>
          </p:cNvGraphicFramePr>
          <p:nvPr userDrawn="1">
            <p:custDataLst>
              <p:tags r:id="rId2"/>
            </p:custDataLst>
            <p:extLst>
              <p:ext uri="{D42A27DB-BD31-4B8C-83A1-F6EECF244321}">
                <p14:modId xmlns:p14="http://schemas.microsoft.com/office/powerpoint/2010/main" val="15810861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669" name="think-cell Slide" r:id="rId5" imgW="360" imgH="360" progId="">
                  <p:embed/>
                </p:oleObj>
              </mc:Choice>
              <mc:Fallback>
                <p:oleObj name="think-cell Slide" r:id="rId5" imgW="360" imgH="360" progId="">
                  <p:embed/>
                  <p:pic>
                    <p:nvPicPr>
                      <p:cNvPr id="0" name="Picture 5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hidden="1">
            <a:extLst>
              <a:ext uri="{FF2B5EF4-FFF2-40B4-BE49-F238E27FC236}">
                <a16:creationId xmlns="" xmlns:a16="http://schemas.microsoft.com/office/drawing/2014/main" id="{2C4FB952-6636-4301-9228-31A6DE993BBC}"/>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1">
            <a:extLst>
              <a:ext uri="{FF2B5EF4-FFF2-40B4-BE49-F238E27FC236}">
                <a16:creationId xmlns="" xmlns:a16="http://schemas.microsoft.com/office/drawing/2014/main" id="{2A385B89-9F3C-4747-8B56-5388E6169373}"/>
              </a:ext>
            </a:extLst>
          </p:cNvPr>
          <p:cNvSpPr>
            <a:spLocks noGrp="1"/>
          </p:cNvSpPr>
          <p:nvPr>
            <p:ph type="title"/>
          </p:nvPr>
        </p:nvSpPr>
        <p:spPr>
          <a:xfrm>
            <a:off x="839788" y="60575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BF58D87A-BF06-49F6-B5BE-280497459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FCED6B8-C75A-4A1C-B2D4-E0A72D31D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5EF95216-0160-4F05-89FA-9AAA68EB8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DD11B7E-8F04-4C34-A83E-C7F069D681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719F2FF8-D174-4698-9B31-DE5BC6699FA7}"/>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8" name="Footer Placeholder 7">
            <a:extLst>
              <a:ext uri="{FF2B5EF4-FFF2-40B4-BE49-F238E27FC236}">
                <a16:creationId xmlns="" xmlns:a16="http://schemas.microsoft.com/office/drawing/2014/main" id="{067025FD-AC60-4BA9-B304-1ABC83E4C0C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26D3C4B5-DEA4-45FF-AA17-4383A8D1BA66}"/>
              </a:ext>
            </a:extLst>
          </p:cNvPr>
          <p:cNvSpPr>
            <a:spLocks noGrp="1"/>
          </p:cNvSpPr>
          <p:nvPr>
            <p:ph type="sldNum" sz="quarter" idx="12"/>
          </p:nvPr>
        </p:nvSpPr>
        <p:spPr/>
        <p:txBody>
          <a:bodyPr/>
          <a:lstStyle/>
          <a:p>
            <a:fld id="{9C5C7AFD-5751-416C-8672-DD4AD4A15A79}" type="slidenum">
              <a:rPr lang="en-IN" smtClean="0"/>
              <a:pPr/>
              <a:t>‹#›</a:t>
            </a:fld>
            <a:endParaRPr lang="en-IN"/>
          </a:p>
        </p:txBody>
      </p:sp>
      <p:sp>
        <p:nvSpPr>
          <p:cNvPr id="10" name="Rectangle 9">
            <a:extLst>
              <a:ext uri="{FF2B5EF4-FFF2-40B4-BE49-F238E27FC236}">
                <a16:creationId xmlns="" xmlns:a16="http://schemas.microsoft.com/office/drawing/2014/main" id="{EE87683B-7572-4C40-B217-1D26885F7819}"/>
              </a:ext>
            </a:extLst>
          </p:cNvPr>
          <p:cNvSpPr/>
          <p:nvPr userDrawn="1"/>
        </p:nvSpPr>
        <p:spPr>
          <a:xfrm>
            <a:off x="0" y="0"/>
            <a:ext cx="12192000" cy="8239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70554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8" name="Object 7" hidden="1">
            <a:extLst>
              <a:ext uri="{FF2B5EF4-FFF2-40B4-BE49-F238E27FC236}">
                <a16:creationId xmlns="" xmlns:a16="http://schemas.microsoft.com/office/drawing/2014/main" id="{99AC104A-B6E9-44F1-8B58-78D21D15E759}"/>
              </a:ext>
            </a:extLst>
          </p:cNvPr>
          <p:cNvGraphicFramePr>
            <a:graphicFrameLocks noChangeAspect="1"/>
          </p:cNvGraphicFramePr>
          <p:nvPr userDrawn="1">
            <p:custDataLst>
              <p:tags r:id="rId2"/>
            </p:custDataLst>
            <p:extLst>
              <p:ext uri="{D42A27DB-BD31-4B8C-83A1-F6EECF244321}">
                <p14:modId xmlns:p14="http://schemas.microsoft.com/office/powerpoint/2010/main" val="32888549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693" name="think-cell Slide" r:id="rId5" imgW="360" imgH="360" progId="">
                  <p:embed/>
                </p:oleObj>
              </mc:Choice>
              <mc:Fallback>
                <p:oleObj name="think-cell Slide" r:id="rId5" imgW="360" imgH="360" progId="">
                  <p:embed/>
                  <p:pic>
                    <p:nvPicPr>
                      <p:cNvPr id="0" name="Picture 5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a:extLst>
              <a:ext uri="{FF2B5EF4-FFF2-40B4-BE49-F238E27FC236}">
                <a16:creationId xmlns="" xmlns:a16="http://schemas.microsoft.com/office/drawing/2014/main" id="{47BCD8CD-0859-44C7-9784-98FCFF972D92}"/>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1">
            <a:extLst>
              <a:ext uri="{FF2B5EF4-FFF2-40B4-BE49-F238E27FC236}">
                <a16:creationId xmlns="" xmlns:a16="http://schemas.microsoft.com/office/drawing/2014/main" id="{3258AC81-A94C-4576-BFAA-E46FB44717AA}"/>
              </a:ext>
            </a:extLst>
          </p:cNvPr>
          <p:cNvSpPr>
            <a:spLocks noGrp="1"/>
          </p:cNvSpPr>
          <p:nvPr>
            <p:ph type="title"/>
          </p:nvPr>
        </p:nvSpPr>
        <p:spPr>
          <a:xfrm>
            <a:off x="838200" y="814137"/>
            <a:ext cx="10515600" cy="1325563"/>
          </a:xfrm>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DB7889E0-931B-44D3-B51A-6E0B1403A9A3}"/>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4" name="Footer Placeholder 3">
            <a:extLst>
              <a:ext uri="{FF2B5EF4-FFF2-40B4-BE49-F238E27FC236}">
                <a16:creationId xmlns="" xmlns:a16="http://schemas.microsoft.com/office/drawing/2014/main" id="{953867B4-8CC9-4E38-854C-979B0EB47BD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9265BF06-622D-4748-955C-8C935B7720FA}"/>
              </a:ext>
            </a:extLst>
          </p:cNvPr>
          <p:cNvSpPr>
            <a:spLocks noGrp="1"/>
          </p:cNvSpPr>
          <p:nvPr>
            <p:ph type="sldNum" sz="quarter" idx="12"/>
          </p:nvPr>
        </p:nvSpPr>
        <p:spPr/>
        <p:txBody>
          <a:bodyPr/>
          <a:lstStyle/>
          <a:p>
            <a:fld id="{9C5C7AFD-5751-416C-8672-DD4AD4A15A79}" type="slidenum">
              <a:rPr lang="en-IN" smtClean="0"/>
              <a:pPr/>
              <a:t>‹#›</a:t>
            </a:fld>
            <a:endParaRPr lang="en-IN"/>
          </a:p>
        </p:txBody>
      </p:sp>
      <p:sp>
        <p:nvSpPr>
          <p:cNvPr id="6" name="Rectangle 5">
            <a:extLst>
              <a:ext uri="{FF2B5EF4-FFF2-40B4-BE49-F238E27FC236}">
                <a16:creationId xmlns="" xmlns:a16="http://schemas.microsoft.com/office/drawing/2014/main" id="{C21B0576-DFDF-4BBE-90F1-68CAC18EF4A1}"/>
              </a:ext>
            </a:extLst>
          </p:cNvPr>
          <p:cNvSpPr/>
          <p:nvPr userDrawn="1"/>
        </p:nvSpPr>
        <p:spPr>
          <a:xfrm>
            <a:off x="0" y="0"/>
            <a:ext cx="12192000" cy="8239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18718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2715052-0B23-4BBA-8F2A-302F351E8328}"/>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3" name="Footer Placeholder 2">
            <a:extLst>
              <a:ext uri="{FF2B5EF4-FFF2-40B4-BE49-F238E27FC236}">
                <a16:creationId xmlns="" xmlns:a16="http://schemas.microsoft.com/office/drawing/2014/main" id="{C97A1DAA-9B62-4976-BCAF-2C21ACC1D6F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4CE0C48E-BB9A-43D0-AB32-9A25067F5328}"/>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238179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6A9874-065A-4EDD-B31E-2D77DC06E6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9272612-BE30-46C5-BFC5-1952863AB5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5A9947C9-6D73-44B9-802F-52CAA3E8C0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50C81B2-6E8C-439E-B742-BFA6273A3F7E}"/>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6" name="Footer Placeholder 5">
            <a:extLst>
              <a:ext uri="{FF2B5EF4-FFF2-40B4-BE49-F238E27FC236}">
                <a16:creationId xmlns="" xmlns:a16="http://schemas.microsoft.com/office/drawing/2014/main" id="{B12D53C3-860F-4A2F-B78C-C8A2BAA912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BB09790-3487-4557-9C0B-00054BFBB5CA}"/>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344556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C39EC7-2DFC-4036-B9E2-903B6BA2B0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1EBEA365-5C76-4FFC-81FE-26886F3E3B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94AA5F5A-82D5-4725-9447-F48862820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864382E-ACA8-4D16-88B6-B0B21CB4B3AC}"/>
              </a:ext>
            </a:extLst>
          </p:cNvPr>
          <p:cNvSpPr>
            <a:spLocks noGrp="1"/>
          </p:cNvSpPr>
          <p:nvPr>
            <p:ph type="dt" sz="half" idx="10"/>
          </p:nvPr>
        </p:nvSpPr>
        <p:spPr/>
        <p:txBody>
          <a:bodyPr/>
          <a:lstStyle/>
          <a:p>
            <a:fld id="{834EDAB1-FB15-4E19-B20B-D2464165F6BF}" type="datetimeFigureOut">
              <a:rPr lang="en-IN" smtClean="0"/>
              <a:pPr/>
              <a:t>01-06-2020</a:t>
            </a:fld>
            <a:endParaRPr lang="en-IN"/>
          </a:p>
        </p:txBody>
      </p:sp>
      <p:sp>
        <p:nvSpPr>
          <p:cNvPr id="6" name="Footer Placeholder 5">
            <a:extLst>
              <a:ext uri="{FF2B5EF4-FFF2-40B4-BE49-F238E27FC236}">
                <a16:creationId xmlns="" xmlns:a16="http://schemas.microsoft.com/office/drawing/2014/main" id="{28B4C9AE-782E-48C8-BF96-30BC4D78BD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DE9468AD-378D-48FC-AF33-5970ECB0E5A7}"/>
              </a:ext>
            </a:extLst>
          </p:cNvPr>
          <p:cNvSpPr>
            <a:spLocks noGrp="1"/>
          </p:cNvSpPr>
          <p:nvPr>
            <p:ph type="sldNum" sz="quarter" idx="12"/>
          </p:nvPr>
        </p:nvSpPr>
        <p:spPr/>
        <p:txBody>
          <a:bodyPr/>
          <a:lstStyle/>
          <a:p>
            <a:fld id="{9C5C7AFD-5751-416C-8672-DD4AD4A15A79}" type="slidenum">
              <a:rPr lang="en-IN" smtClean="0"/>
              <a:pPr/>
              <a:t>‹#›</a:t>
            </a:fld>
            <a:endParaRPr lang="en-IN"/>
          </a:p>
        </p:txBody>
      </p:sp>
    </p:spTree>
    <p:extLst>
      <p:ext uri="{BB962C8B-B14F-4D97-AF65-F5344CB8AC3E}">
        <p14:creationId xmlns:p14="http://schemas.microsoft.com/office/powerpoint/2010/main" val="133685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 xmlns:a16="http://schemas.microsoft.com/office/drawing/2014/main" id="{711C5BE9-B36E-4B7E-A19E-01F8143917F5}"/>
              </a:ext>
            </a:extLst>
          </p:cNvPr>
          <p:cNvGraphicFramePr>
            <a:graphicFrameLocks noChangeAspect="1"/>
          </p:cNvGraphicFramePr>
          <p:nvPr>
            <p:custDataLst>
              <p:tags r:id="rId14"/>
            </p:custDataLst>
            <p:extLst>
              <p:ext uri="{D42A27DB-BD31-4B8C-83A1-F6EECF244321}">
                <p14:modId xmlns:p14="http://schemas.microsoft.com/office/powerpoint/2010/main" val="35529469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83" name="think-cell Slide" r:id="rId16" imgW="360" imgH="360" progId="">
                  <p:embed/>
                </p:oleObj>
              </mc:Choice>
              <mc:Fallback>
                <p:oleObj name="think-cell Slide" r:id="rId16" imgW="360" imgH="360" progId="">
                  <p:embed/>
                  <p:pic>
                    <p:nvPicPr>
                      <p:cNvPr id="0" name="Picture 63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a:extLst>
              <a:ext uri="{FF2B5EF4-FFF2-40B4-BE49-F238E27FC236}">
                <a16:creationId xmlns="" xmlns:a16="http://schemas.microsoft.com/office/drawing/2014/main" id="{F5890A97-892F-419F-9139-63BFE1F01572}"/>
              </a:ext>
            </a:extLst>
          </p:cNvPr>
          <p:cNvSpPr/>
          <p:nvPr>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a:extLst>
              <a:ext uri="{FF2B5EF4-FFF2-40B4-BE49-F238E27FC236}">
                <a16:creationId xmlns="" xmlns:a16="http://schemas.microsoft.com/office/drawing/2014/main" id="{9B550641-F408-4B96-88EF-89512EEEEC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D4ECFFEF-489B-4931-BFAF-64DF5A2520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C4F0FB5-BE41-49F9-B571-E5E75DE724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EDAB1-FB15-4E19-B20B-D2464165F6BF}" type="datetimeFigureOut">
              <a:rPr lang="en-IN" smtClean="0"/>
              <a:pPr/>
              <a:t>01-06-2020</a:t>
            </a:fld>
            <a:endParaRPr lang="en-IN"/>
          </a:p>
        </p:txBody>
      </p:sp>
      <p:sp>
        <p:nvSpPr>
          <p:cNvPr id="5" name="Footer Placeholder 4">
            <a:extLst>
              <a:ext uri="{FF2B5EF4-FFF2-40B4-BE49-F238E27FC236}">
                <a16:creationId xmlns="" xmlns:a16="http://schemas.microsoft.com/office/drawing/2014/main" id="{930917D0-43A1-4EA0-83DF-D3666AB79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40D74FB0-8586-415F-805E-C26C2EDE6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C7AFD-5751-416C-8672-DD4AD4A15A79}" type="slidenum">
              <a:rPr lang="en-IN" smtClean="0"/>
              <a:pPr/>
              <a:t>‹#›</a:t>
            </a:fld>
            <a:endParaRPr lang="en-IN"/>
          </a:p>
        </p:txBody>
      </p:sp>
      <p:sp>
        <p:nvSpPr>
          <p:cNvPr id="9" name="Rectangle 8">
            <a:extLst>
              <a:ext uri="{FF2B5EF4-FFF2-40B4-BE49-F238E27FC236}">
                <a16:creationId xmlns="" xmlns:a16="http://schemas.microsoft.com/office/drawing/2014/main" id="{051C5DC4-ED3C-47A0-8104-22989E468A50}"/>
              </a:ext>
            </a:extLst>
          </p:cNvPr>
          <p:cNvSpPr/>
          <p:nvPr/>
        </p:nvSpPr>
        <p:spPr>
          <a:xfrm>
            <a:off x="0" y="0"/>
            <a:ext cx="12192000" cy="8239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2788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9.xml"/><Relationship Id="rId7" Type="http://schemas.openxmlformats.org/officeDocument/2006/relationships/image" Target="../media/image2.jpeg"/><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3.xml"/><Relationship Id="rId7" Type="http://schemas.openxmlformats.org/officeDocument/2006/relationships/image" Target="../media/image4.jpeg"/><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specs@ifciltd.com" TargetMode="External"/><Relationship Id="rId2" Type="http://schemas.openxmlformats.org/officeDocument/2006/relationships/hyperlink" Target="mailto:specs@meity.gov.in" TargetMode="Externa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1.xml"/><Relationship Id="rId7" Type="http://schemas.openxmlformats.org/officeDocument/2006/relationships/image" Target="../media/image4.jpeg"/><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 xmlns:a16="http://schemas.microsoft.com/office/drawing/2014/main" id="{D80733A1-6632-4E5B-9707-11DDD5370142}"/>
              </a:ext>
            </a:extLst>
          </p:cNvPr>
          <p:cNvGraphicFramePr>
            <a:graphicFrameLocks noChangeAspect="1"/>
          </p:cNvGraphicFramePr>
          <p:nvPr>
            <p:custDataLst>
              <p:tags r:id="rId2"/>
            </p:custDataLst>
            <p:extLst>
              <p:ext uri="{D42A27DB-BD31-4B8C-83A1-F6EECF244321}">
                <p14:modId xmlns:p14="http://schemas.microsoft.com/office/powerpoint/2010/main" val="23807108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11" name="think-cell Slide" r:id="rId5" imgW="360" imgH="360" progId="">
                  <p:embed/>
                </p:oleObj>
              </mc:Choice>
              <mc:Fallback>
                <p:oleObj name="think-cell Slide" r:id="rId5" imgW="360" imgH="360" progId="">
                  <p:embed/>
                  <p:pic>
                    <p:nvPicPr>
                      <p:cNvPr id="0" name="Picture 6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 xmlns:a16="http://schemas.microsoft.com/office/drawing/2014/main" id="{EC18426B-09A0-432E-8CE7-DF5EABAF995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IN" sz="32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 xmlns:a16="http://schemas.microsoft.com/office/drawing/2014/main" id="{2C7C3491-90A9-4D7F-B75C-8832F463D2D9}"/>
              </a:ext>
            </a:extLst>
          </p:cNvPr>
          <p:cNvSpPr>
            <a:spLocks noGrp="1"/>
          </p:cNvSpPr>
          <p:nvPr>
            <p:ph type="ctrTitle"/>
          </p:nvPr>
        </p:nvSpPr>
        <p:spPr>
          <a:xfrm>
            <a:off x="556061" y="1628775"/>
            <a:ext cx="11031102" cy="4210364"/>
          </a:xfrm>
        </p:spPr>
        <p:txBody>
          <a:bodyPr>
            <a:normAutofit/>
          </a:bodyPr>
          <a:lstStyle/>
          <a:p>
            <a:r>
              <a:rPr lang="en-US" sz="4400" b="1" dirty="0">
                <a:solidFill>
                  <a:srgbClr val="FF0000"/>
                </a:solidFill>
                <a:latin typeface="Arial" panose="020B0604020202020204" pitchFamily="34" charset="0"/>
                <a:cs typeface="Arial" panose="020B0604020202020204" pitchFamily="34" charset="0"/>
              </a:rPr>
              <a:t>Scheme for Promotion of Manufacturing of Electronic Components and Semiconductors (SPECS) </a:t>
            </a:r>
            <a:r>
              <a:rPr lang="en-IN" sz="4400" b="1" dirty="0">
                <a:solidFill>
                  <a:srgbClr val="FF0000"/>
                </a:solidFill>
                <a:latin typeface="Arial" panose="020B0604020202020204" pitchFamily="34" charset="0"/>
                <a:cs typeface="Arial" panose="020B0604020202020204" pitchFamily="34" charset="0"/>
              </a:rPr>
              <a:t/>
            </a:r>
            <a:br>
              <a:rPr lang="en-IN" sz="4400" b="1" dirty="0">
                <a:solidFill>
                  <a:srgbClr val="FF0000"/>
                </a:solidFill>
                <a:latin typeface="Arial" panose="020B0604020202020204" pitchFamily="34" charset="0"/>
                <a:cs typeface="Arial" panose="020B0604020202020204" pitchFamily="34" charset="0"/>
              </a:rPr>
            </a:br>
            <a:endParaRPr lang="en-IN" sz="4400" b="1" dirty="0">
              <a:solidFill>
                <a:srgbClr val="FF0000"/>
              </a:solidFill>
              <a:latin typeface="Arial" panose="020B0604020202020204" pitchFamily="34" charset="0"/>
              <a:cs typeface="Arial" panose="020B0604020202020204" pitchFamily="34" charset="0"/>
            </a:endParaRPr>
          </a:p>
        </p:txBody>
      </p:sp>
      <p:pic>
        <p:nvPicPr>
          <p:cNvPr id="6" name="Picture 2" descr="E:\Kapil-DeitY\C&amp;BB\CNA\IIT-D ESDM\EI Logo-Changes\New Logo Feb-14\Final New EI Logo-Feb14 - wo Colon\Final New EI Logo-Feb14 - wo Colon.jpg">
            <a:extLst>
              <a:ext uri="{FF2B5EF4-FFF2-40B4-BE49-F238E27FC236}">
                <a16:creationId xmlns="" xmlns:a16="http://schemas.microsoft.com/office/drawing/2014/main" id="{B7A2FD2B-50E5-4F56-AA5D-62E3AC27F4B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4466" y="75104"/>
            <a:ext cx="1247282" cy="6989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dit1142\Desktop\Logos &amp; profiles\Digital_India_logo_TGA_file.jpg">
            <a:extLst>
              <a:ext uri="{FF2B5EF4-FFF2-40B4-BE49-F238E27FC236}">
                <a16:creationId xmlns="" xmlns:a16="http://schemas.microsoft.com/office/drawing/2014/main" id="{D02084FB-2E4F-43A0-BB12-BAEB5D32DF08}"/>
              </a:ext>
            </a:extLst>
          </p:cNvPr>
          <p:cNvPicPr>
            <a:picLocks noChangeAspect="1" noChangeArrowheads="1"/>
          </p:cNvPicPr>
          <p:nvPr/>
        </p:nvPicPr>
        <p:blipFill>
          <a:blip r:embed="rId8" cstate="print"/>
          <a:srcRect/>
          <a:stretch>
            <a:fillRect/>
          </a:stretch>
        </p:blipFill>
        <p:spPr bwMode="auto">
          <a:xfrm>
            <a:off x="10601324" y="75104"/>
            <a:ext cx="1429029" cy="698933"/>
          </a:xfrm>
          <a:prstGeom prst="rect">
            <a:avLst/>
          </a:prstGeom>
          <a:noFill/>
        </p:spPr>
      </p:pic>
    </p:spTree>
    <p:extLst>
      <p:ext uri="{BB962C8B-B14F-4D97-AF65-F5344CB8AC3E}">
        <p14:creationId xmlns:p14="http://schemas.microsoft.com/office/powerpoint/2010/main" val="2749897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pPr algn="just">
              <a:lnSpc>
                <a:spcPct val="150000"/>
              </a:lnSpc>
            </a:pPr>
            <a:r>
              <a:rPr lang="en-US" sz="3200" dirty="0">
                <a:latin typeface="Arial" panose="020B0604020202020204" pitchFamily="34" charset="0"/>
                <a:cs typeface="Arial" panose="020B0604020202020204" pitchFamily="34" charset="0"/>
              </a:rPr>
              <a:t>Eligible Capital </a:t>
            </a:r>
            <a:r>
              <a:rPr lang="en-US" sz="3200" dirty="0" smtClean="0">
                <a:latin typeface="Arial" panose="020B0604020202020204" pitchFamily="34" charset="0"/>
                <a:cs typeface="Arial" panose="020B0604020202020204" pitchFamily="34" charset="0"/>
              </a:rPr>
              <a:t>expenditure </a:t>
            </a:r>
            <a:r>
              <a:rPr lang="en-IN" sz="3200" dirty="0"/>
              <a:t>(Paragraph 4</a:t>
            </a:r>
            <a:r>
              <a:rPr lang="en-IN" sz="3200" dirty="0" smtClean="0"/>
              <a:t>)</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a:solidFill>
                  <a:prstClr val="white"/>
                </a:solidFill>
                <a:latin typeface="Calibri" panose="020F0502020204030204"/>
              </a:rPr>
              <a:t>3</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257174" y="879405"/>
            <a:ext cx="11701462" cy="5955476"/>
          </a:xfrm>
          <a:prstGeom prst="rect">
            <a:avLst/>
          </a:prstGeom>
          <a:noFill/>
        </p:spPr>
        <p:txBody>
          <a:bodyPr wrap="square" rtlCol="0">
            <a:spAutoFit/>
          </a:bodyPr>
          <a:lstStyle/>
          <a:p>
            <a:pPr marL="357188" indent="-357188" algn="just">
              <a:lnSpc>
                <a:spcPct val="150000"/>
              </a:lnSpc>
            </a:pPr>
            <a:r>
              <a:rPr lang="en-US" sz="2000" b="1" dirty="0" smtClean="0">
                <a:solidFill>
                  <a:srgbClr val="002060"/>
                </a:solidFill>
                <a:latin typeface="Arial" panose="020B0604020202020204" pitchFamily="34" charset="0"/>
                <a:cs typeface="Arial" panose="020B0604020202020204" pitchFamily="34" charset="0"/>
              </a:rPr>
              <a:t>2</a:t>
            </a:r>
            <a:r>
              <a:rPr lang="en-US" sz="2000" b="1" dirty="0" smtClean="0">
                <a:solidFill>
                  <a:srgbClr val="C00000"/>
                </a:solidFill>
                <a:latin typeface="Arial" panose="020B0604020202020204" pitchFamily="34" charset="0"/>
                <a:cs typeface="Arial" panose="020B0604020202020204" pitchFamily="34" charset="0"/>
              </a:rPr>
              <a:t>. </a:t>
            </a:r>
            <a:r>
              <a:rPr lang="en-US" sz="2000" b="1" u="sng" dirty="0">
                <a:solidFill>
                  <a:srgbClr val="002060"/>
                </a:solidFill>
                <a:latin typeface="Arial" panose="020B0604020202020204" pitchFamily="34" charset="0"/>
                <a:cs typeface="Arial" panose="020B0604020202020204" pitchFamily="34" charset="0"/>
              </a:rPr>
              <a:t>Expenditure incurred for </a:t>
            </a:r>
            <a:r>
              <a:rPr lang="en-US" sz="1900" b="1" u="sng" dirty="0">
                <a:solidFill>
                  <a:srgbClr val="C00000"/>
                </a:solidFill>
                <a:latin typeface="Arial" panose="020B0604020202020204" pitchFamily="34" charset="0"/>
                <a:cs typeface="Arial" panose="020B0604020202020204" pitchFamily="34" charset="0"/>
              </a:rPr>
              <a:t>Research and Development (R&amp;D): </a:t>
            </a:r>
            <a:r>
              <a:rPr lang="en-US" sz="2000" b="1" dirty="0" smtClean="0">
                <a:solidFill>
                  <a:srgbClr val="002060"/>
                </a:solidFill>
                <a:latin typeface="Arial" panose="020B0604020202020204" pitchFamily="34" charset="0"/>
                <a:cs typeface="Arial" panose="020B0604020202020204" pitchFamily="34" charset="0"/>
              </a:rPr>
              <a:t>Include </a:t>
            </a:r>
            <a:r>
              <a:rPr lang="en-US" sz="2000" b="1" dirty="0">
                <a:solidFill>
                  <a:srgbClr val="002060"/>
                </a:solidFill>
                <a:latin typeface="Arial" panose="020B0604020202020204" pitchFamily="34" charset="0"/>
                <a:cs typeface="Arial" panose="020B0604020202020204" pitchFamily="34" charset="0"/>
              </a:rPr>
              <a:t>expenditure on in-house and captive R&amp;D including  test and measuring instruments, purchase of design tools, software cost (directly used for R&amp;D) and license fee, expenditure on technology, IPR, Patents and Copyrights for R&amp;D </a:t>
            </a:r>
            <a:r>
              <a:rPr lang="en-US" sz="2000" dirty="0">
                <a:solidFill>
                  <a:srgbClr val="C00000"/>
                </a:solidFill>
                <a:latin typeface="Arial" panose="020B0604020202020204" pitchFamily="34" charset="0"/>
                <a:cs typeface="Arial" panose="020B0604020202020204" pitchFamily="34" charset="0"/>
              </a:rPr>
              <a:t>- not exceeding 20% of the total eligible capital </a:t>
            </a:r>
            <a:r>
              <a:rPr lang="en-US" sz="2000" dirty="0" smtClean="0">
                <a:solidFill>
                  <a:srgbClr val="C00000"/>
                </a:solidFill>
                <a:latin typeface="Arial" panose="020B0604020202020204" pitchFamily="34" charset="0"/>
                <a:cs typeface="Arial" panose="020B0604020202020204" pitchFamily="34" charset="0"/>
              </a:rPr>
              <a:t>expenditure.</a:t>
            </a:r>
          </a:p>
          <a:p>
            <a:pPr marL="628650" indent="-357188" algn="just">
              <a:lnSpc>
                <a:spcPct val="150000"/>
              </a:lnSpc>
              <a:buFont typeface="Arial" panose="020B0604020202020204" pitchFamily="34" charset="0"/>
              <a:buChar char="•"/>
            </a:pPr>
            <a:endParaRPr lang="en-IN" sz="2000" dirty="0">
              <a:solidFill>
                <a:srgbClr val="C00000"/>
              </a:solidFill>
              <a:latin typeface="Arial" panose="020B0604020202020204" pitchFamily="34" charset="0"/>
              <a:cs typeface="Arial" panose="020B0604020202020204" pitchFamily="34" charset="0"/>
            </a:endParaRPr>
          </a:p>
          <a:p>
            <a:pPr marL="457200" indent="-457200" algn="just">
              <a:lnSpc>
                <a:spcPct val="150000"/>
              </a:lnSpc>
              <a:buFontTx/>
              <a:buAutoNum type="arabicPeriod" startAt="3"/>
            </a:pPr>
            <a:r>
              <a:rPr lang="en-US" sz="2000" b="1" u="sng" dirty="0">
                <a:solidFill>
                  <a:srgbClr val="002060"/>
                </a:solidFill>
                <a:latin typeface="Arial" panose="020B0604020202020204" pitchFamily="34" charset="0"/>
                <a:cs typeface="Arial" panose="020B0604020202020204" pitchFamily="34" charset="0"/>
              </a:rPr>
              <a:t>Expenditure incurred on </a:t>
            </a:r>
            <a:r>
              <a:rPr lang="en-US" sz="2000" b="1" u="sng" dirty="0">
                <a:solidFill>
                  <a:srgbClr val="C00000"/>
                </a:solidFill>
                <a:latin typeface="Arial" panose="020B0604020202020204" pitchFamily="34" charset="0"/>
                <a:cs typeface="Arial" panose="020B0604020202020204" pitchFamily="34" charset="0"/>
              </a:rPr>
              <a:t>Transfer of Technology (</a:t>
            </a:r>
            <a:r>
              <a:rPr lang="en-US" sz="2000" b="1" u="sng" dirty="0" err="1">
                <a:solidFill>
                  <a:srgbClr val="C00000"/>
                </a:solidFill>
                <a:latin typeface="Arial" panose="020B0604020202020204" pitchFamily="34" charset="0"/>
                <a:cs typeface="Arial" panose="020B0604020202020204" pitchFamily="34" charset="0"/>
              </a:rPr>
              <a:t>ToT</a:t>
            </a:r>
            <a:r>
              <a:rPr lang="en-US" sz="2000" b="1" u="sng" dirty="0">
                <a:solidFill>
                  <a:srgbClr val="C00000"/>
                </a:solidFill>
                <a:latin typeface="Arial" panose="020B0604020202020204" pitchFamily="34" charset="0"/>
                <a:cs typeface="Arial" panose="020B0604020202020204" pitchFamily="34" charset="0"/>
              </a:rPr>
              <a:t>), including cost of technology</a:t>
            </a:r>
            <a:r>
              <a:rPr lang="en-US" sz="2000" b="1" u="sng" dirty="0">
                <a:solidFill>
                  <a:srgbClr val="002060"/>
                </a:solidFill>
                <a:latin typeface="Arial" panose="020B0604020202020204" pitchFamily="34" charset="0"/>
                <a:cs typeface="Arial" panose="020B0604020202020204" pitchFamily="34" charset="0"/>
              </a:rPr>
              <a:t>: </a:t>
            </a:r>
            <a:r>
              <a:rPr lang="en-US" sz="1900" dirty="0" smtClean="0">
                <a:solidFill>
                  <a:srgbClr val="002060"/>
                </a:solidFill>
                <a:latin typeface="Arial" panose="020B0604020202020204" pitchFamily="34" charset="0"/>
                <a:cs typeface="Arial" panose="020B0604020202020204" pitchFamily="34" charset="0"/>
              </a:rPr>
              <a:t>Include cost </a:t>
            </a:r>
            <a:r>
              <a:rPr lang="en-US" sz="1900" dirty="0">
                <a:solidFill>
                  <a:srgbClr val="002060"/>
                </a:solidFill>
                <a:latin typeface="Arial" panose="020B0604020202020204" pitchFamily="34" charset="0"/>
                <a:cs typeface="Arial" panose="020B0604020202020204" pitchFamily="34" charset="0"/>
              </a:rPr>
              <a:t>of technology and initial technology purchase related to goods </a:t>
            </a:r>
            <a:r>
              <a:rPr lang="en-US" sz="1900" dirty="0" smtClean="0">
                <a:solidFill>
                  <a:srgbClr val="002060"/>
                </a:solidFill>
                <a:latin typeface="Arial" panose="020B0604020202020204" pitchFamily="34" charset="0"/>
                <a:cs typeface="Arial" panose="020B0604020202020204" pitchFamily="34" charset="0"/>
              </a:rPr>
              <a:t>- </a:t>
            </a:r>
            <a:r>
              <a:rPr lang="en-US" sz="1900" dirty="0">
                <a:solidFill>
                  <a:srgbClr val="C00000"/>
                </a:solidFill>
                <a:latin typeface="Arial" panose="020B0604020202020204" pitchFamily="34" charset="0"/>
                <a:cs typeface="Arial" panose="020B0604020202020204" pitchFamily="34" charset="0"/>
              </a:rPr>
              <a:t>not exceeding </a:t>
            </a:r>
            <a:r>
              <a:rPr lang="en-US" sz="1900" dirty="0" smtClean="0">
                <a:solidFill>
                  <a:srgbClr val="C00000"/>
                </a:solidFill>
                <a:latin typeface="Arial" panose="020B0604020202020204" pitchFamily="34" charset="0"/>
                <a:cs typeface="Arial" panose="020B0604020202020204" pitchFamily="34" charset="0"/>
              </a:rPr>
              <a:t>10</a:t>
            </a:r>
            <a:r>
              <a:rPr lang="en-US" sz="1900" dirty="0">
                <a:solidFill>
                  <a:srgbClr val="C00000"/>
                </a:solidFill>
                <a:latin typeface="Arial" panose="020B0604020202020204" pitchFamily="34" charset="0"/>
                <a:cs typeface="Arial" panose="020B0604020202020204" pitchFamily="34" charset="0"/>
              </a:rPr>
              <a:t>% of the total eligible capital </a:t>
            </a:r>
            <a:r>
              <a:rPr lang="en-US" sz="1900" dirty="0" smtClean="0">
                <a:solidFill>
                  <a:srgbClr val="C00000"/>
                </a:solidFill>
                <a:latin typeface="Arial" panose="020B0604020202020204" pitchFamily="34" charset="0"/>
                <a:cs typeface="Arial" panose="020B0604020202020204" pitchFamily="34" charset="0"/>
              </a:rPr>
              <a:t>expenditure.</a:t>
            </a:r>
          </a:p>
          <a:p>
            <a:pPr marL="457200" indent="-457200" algn="just">
              <a:lnSpc>
                <a:spcPct val="150000"/>
              </a:lnSpc>
              <a:buFontTx/>
              <a:buAutoNum type="arabicPeriod" startAt="3"/>
            </a:pPr>
            <a:endParaRPr lang="en-US" sz="1900" dirty="0" smtClean="0">
              <a:solidFill>
                <a:srgbClr val="C00000"/>
              </a:solidFill>
              <a:latin typeface="Arial" panose="020B0604020202020204" pitchFamily="34" charset="0"/>
              <a:cs typeface="Arial" panose="020B0604020202020204" pitchFamily="34" charset="0"/>
            </a:endParaRPr>
          </a:p>
          <a:p>
            <a:pPr marL="457200" indent="-457200" algn="just">
              <a:lnSpc>
                <a:spcPct val="150000"/>
              </a:lnSpc>
              <a:buFontTx/>
              <a:buAutoNum type="arabicPeriod" startAt="3"/>
            </a:pPr>
            <a:r>
              <a:rPr lang="en-US" sz="2000" b="1" u="sng" dirty="0">
                <a:solidFill>
                  <a:srgbClr val="002060"/>
                </a:solidFill>
                <a:latin typeface="Arial" panose="020B0604020202020204" pitchFamily="34" charset="0"/>
                <a:cs typeface="Arial" panose="020B0604020202020204" pitchFamily="34" charset="0"/>
              </a:rPr>
              <a:t>Expenditure incurred on </a:t>
            </a:r>
            <a:r>
              <a:rPr lang="en-US" sz="1900" b="1" u="sng" dirty="0">
                <a:solidFill>
                  <a:srgbClr val="C00000"/>
                </a:solidFill>
                <a:latin typeface="Arial" panose="020B0604020202020204" pitchFamily="34" charset="0"/>
                <a:cs typeface="Arial" panose="020B0604020202020204" pitchFamily="34" charset="0"/>
              </a:rPr>
              <a:t>refurbished plant, machinery </a:t>
            </a:r>
            <a:r>
              <a:rPr lang="en-US" sz="1900" b="1" u="sng" dirty="0" smtClean="0">
                <a:solidFill>
                  <a:srgbClr val="C00000"/>
                </a:solidFill>
                <a:latin typeface="Arial" panose="020B0604020202020204" pitchFamily="34" charset="0"/>
                <a:cs typeface="Arial" panose="020B0604020202020204" pitchFamily="34" charset="0"/>
              </a:rPr>
              <a:t>and equipment </a:t>
            </a:r>
            <a:r>
              <a:rPr lang="en-US" sz="1900" b="1" dirty="0" smtClean="0">
                <a:solidFill>
                  <a:srgbClr val="C00000"/>
                </a:solidFill>
                <a:latin typeface="Arial" panose="020B0604020202020204" pitchFamily="34" charset="0"/>
                <a:cs typeface="Arial" panose="020B0604020202020204" pitchFamily="34" charset="0"/>
              </a:rPr>
              <a:t>: </a:t>
            </a:r>
            <a:r>
              <a:rPr lang="en-US" sz="1900" dirty="0" smtClean="0">
                <a:solidFill>
                  <a:srgbClr val="002060"/>
                </a:solidFill>
                <a:latin typeface="Arial" panose="020B0604020202020204" pitchFamily="34" charset="0"/>
                <a:cs typeface="Arial" panose="020B0604020202020204" pitchFamily="34" charset="0"/>
              </a:rPr>
              <a:t>Include expenditure </a:t>
            </a:r>
            <a:r>
              <a:rPr lang="en-US" sz="1900" dirty="0">
                <a:solidFill>
                  <a:srgbClr val="002060"/>
                </a:solidFill>
                <a:latin typeface="Arial" panose="020B0604020202020204" pitchFamily="34" charset="0"/>
                <a:cs typeface="Arial" panose="020B0604020202020204" pitchFamily="34" charset="0"/>
              </a:rPr>
              <a:t>on used / second hand / </a:t>
            </a:r>
            <a:r>
              <a:rPr lang="en-US" sz="1900" dirty="0" smtClean="0">
                <a:solidFill>
                  <a:srgbClr val="002060"/>
                </a:solidFill>
                <a:latin typeface="Arial" panose="020B0604020202020204" pitchFamily="34" charset="0"/>
                <a:cs typeface="Arial" panose="020B0604020202020204" pitchFamily="34" charset="0"/>
              </a:rPr>
              <a:t>refurbished </a:t>
            </a:r>
            <a:r>
              <a:rPr lang="en-US" sz="1900" dirty="0">
                <a:solidFill>
                  <a:srgbClr val="002060"/>
                </a:solidFill>
                <a:latin typeface="Arial" panose="020B0604020202020204" pitchFamily="34" charset="0"/>
                <a:cs typeface="Arial" panose="020B0604020202020204" pitchFamily="34" charset="0"/>
              </a:rPr>
              <a:t>plant, machinery and equipment (including for associated utilities and R&amp;D), whether imported or procured </a:t>
            </a:r>
            <a:r>
              <a:rPr lang="en-US" sz="1900" dirty="0" smtClean="0">
                <a:solidFill>
                  <a:srgbClr val="002060"/>
                </a:solidFill>
                <a:latin typeface="Arial" panose="020B0604020202020204" pitchFamily="34" charset="0"/>
                <a:cs typeface="Arial" panose="020B0604020202020204" pitchFamily="34" charset="0"/>
              </a:rPr>
              <a:t>domestically </a:t>
            </a:r>
            <a:r>
              <a:rPr lang="en-US" sz="1900" dirty="0">
                <a:solidFill>
                  <a:srgbClr val="C00000"/>
                </a:solidFill>
                <a:latin typeface="Arial" panose="020B0604020202020204" pitchFamily="34" charset="0"/>
                <a:cs typeface="Arial" panose="020B0604020202020204" pitchFamily="34" charset="0"/>
              </a:rPr>
              <a:t>- not exceeding 20% of the total eligible capital </a:t>
            </a:r>
            <a:r>
              <a:rPr lang="en-US" sz="1900" dirty="0" smtClean="0">
                <a:solidFill>
                  <a:srgbClr val="C00000"/>
                </a:solidFill>
                <a:latin typeface="Arial" panose="020B0604020202020204" pitchFamily="34" charset="0"/>
                <a:cs typeface="Arial" panose="020B0604020202020204" pitchFamily="34" charset="0"/>
              </a:rPr>
              <a:t>expenditure.</a:t>
            </a:r>
            <a:endParaRPr lang="en-IN" sz="19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7968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pPr algn="just">
              <a:lnSpc>
                <a:spcPct val="150000"/>
              </a:lnSpc>
            </a:pPr>
            <a:r>
              <a:rPr lang="en-US" sz="3200" dirty="0">
                <a:latin typeface="Arial" panose="020B0604020202020204" pitchFamily="34" charset="0"/>
                <a:cs typeface="Arial" panose="020B0604020202020204" pitchFamily="34" charset="0"/>
              </a:rPr>
              <a:t>Eligible Capital </a:t>
            </a:r>
            <a:r>
              <a:rPr lang="en-US" sz="3200" dirty="0" smtClean="0">
                <a:latin typeface="Arial" panose="020B0604020202020204" pitchFamily="34" charset="0"/>
                <a:cs typeface="Arial" panose="020B0604020202020204" pitchFamily="34" charset="0"/>
              </a:rPr>
              <a:t>expenditure </a:t>
            </a:r>
            <a:r>
              <a:rPr lang="en-IN" sz="3200" dirty="0"/>
              <a:t>(Paragraph 4</a:t>
            </a:r>
            <a:r>
              <a:rPr lang="en-IN" sz="3200" dirty="0" smtClean="0"/>
              <a:t>)</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noProof="0" dirty="0">
                <a:solidFill>
                  <a:prstClr val="white"/>
                </a:solidFill>
                <a:latin typeface="Calibri" panose="020F0502020204030204"/>
              </a:rPr>
              <a:t>3</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67555" y="1036319"/>
            <a:ext cx="11219620" cy="3631763"/>
          </a:xfrm>
          <a:prstGeom prst="rect">
            <a:avLst/>
          </a:prstGeom>
          <a:noFill/>
        </p:spPr>
        <p:txBody>
          <a:bodyPr wrap="square" rtlCol="0">
            <a:spAutoFit/>
          </a:bodyPr>
          <a:lstStyle/>
          <a:p>
            <a:pPr marL="457200" indent="-457200" algn="just">
              <a:lnSpc>
                <a:spcPct val="150000"/>
              </a:lnSpc>
              <a:buAutoNum type="arabicPeriod" startAt="5"/>
            </a:pPr>
            <a:r>
              <a:rPr lang="en-US" sz="2000" b="1" u="sng" dirty="0">
                <a:solidFill>
                  <a:srgbClr val="002060"/>
                </a:solidFill>
                <a:latin typeface="Arial" panose="020B0604020202020204" pitchFamily="34" charset="0"/>
                <a:cs typeface="Arial" panose="020B0604020202020204" pitchFamily="34" charset="0"/>
              </a:rPr>
              <a:t>Expenditure incurred on </a:t>
            </a:r>
            <a:r>
              <a:rPr lang="en-US" sz="2000" b="1" u="sng" dirty="0" smtClean="0">
                <a:solidFill>
                  <a:srgbClr val="C00000"/>
                </a:solidFill>
                <a:latin typeface="Arial" panose="020B0604020202020204" pitchFamily="34" charset="0"/>
                <a:cs typeface="Arial" panose="020B0604020202020204" pitchFamily="34" charset="0"/>
              </a:rPr>
              <a:t>Land and Building</a:t>
            </a:r>
            <a:r>
              <a:rPr lang="en-US" sz="2000" b="1" dirty="0" smtClean="0">
                <a:solidFill>
                  <a:srgbClr val="C00000"/>
                </a:solidFill>
                <a:latin typeface="Arial" panose="020B0604020202020204" pitchFamily="34" charset="0"/>
                <a:cs typeface="Arial" panose="020B0604020202020204" pitchFamily="34" charset="0"/>
              </a:rPr>
              <a:t>: </a:t>
            </a:r>
            <a:r>
              <a:rPr lang="en-US" sz="2000" dirty="0" smtClean="0">
                <a:solidFill>
                  <a:srgbClr val="002060"/>
                </a:solidFill>
                <a:latin typeface="Arial" panose="020B0604020202020204" pitchFamily="34" charset="0"/>
                <a:cs typeface="Arial" panose="020B0604020202020204" pitchFamily="34" charset="0"/>
              </a:rPr>
              <a:t>The expenditure incurred on land and building (including factory building / construction) required for the project / unit is </a:t>
            </a:r>
            <a:r>
              <a:rPr lang="en-US" sz="2000" b="1" dirty="0" smtClean="0">
                <a:solidFill>
                  <a:srgbClr val="C00000"/>
                </a:solidFill>
                <a:latin typeface="Arial" panose="020B0604020202020204" pitchFamily="34" charset="0"/>
                <a:cs typeface="Arial" panose="020B0604020202020204" pitchFamily="34" charset="0"/>
              </a:rPr>
              <a:t>not covered </a:t>
            </a:r>
            <a:r>
              <a:rPr lang="en-US" sz="2000" dirty="0" smtClean="0">
                <a:solidFill>
                  <a:srgbClr val="002060"/>
                </a:solidFill>
                <a:latin typeface="Arial" panose="020B0604020202020204" pitchFamily="34" charset="0"/>
                <a:cs typeface="Arial" panose="020B0604020202020204" pitchFamily="34" charset="0"/>
              </a:rPr>
              <a:t>under the Scheme.</a:t>
            </a:r>
          </a:p>
          <a:p>
            <a:pPr marL="457200" indent="-457200" algn="just">
              <a:lnSpc>
                <a:spcPct val="150000"/>
              </a:lnSpc>
              <a:buAutoNum type="arabicPeriod" startAt="5"/>
            </a:pPr>
            <a:endParaRPr lang="en-US" sz="2000" b="1" dirty="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5"/>
            </a:pPr>
            <a:r>
              <a:rPr lang="en-IN" sz="2000" b="1" u="sng" dirty="0">
                <a:solidFill>
                  <a:srgbClr val="002060"/>
                </a:solidFill>
                <a:latin typeface="Arial" panose="020B0604020202020204" pitchFamily="34" charset="0"/>
                <a:cs typeface="Arial" panose="020B0604020202020204" pitchFamily="34" charset="0"/>
              </a:rPr>
              <a:t>Expenditure on </a:t>
            </a:r>
            <a:r>
              <a:rPr lang="en-IN" sz="2000" b="1" u="sng" dirty="0">
                <a:solidFill>
                  <a:srgbClr val="C00000"/>
                </a:solidFill>
                <a:latin typeface="Arial" panose="020B0604020202020204" pitchFamily="34" charset="0"/>
                <a:cs typeface="Arial" panose="020B0604020202020204" pitchFamily="34" charset="0"/>
              </a:rPr>
              <a:t>consumables and raw material </a:t>
            </a:r>
            <a:r>
              <a:rPr lang="en-IN" sz="2000" dirty="0">
                <a:solidFill>
                  <a:srgbClr val="002060"/>
                </a:solidFill>
                <a:latin typeface="Arial" panose="020B0604020202020204" pitchFamily="34" charset="0"/>
                <a:cs typeface="Arial" panose="020B0604020202020204" pitchFamily="34" charset="0"/>
              </a:rPr>
              <a:t>used for manufacturing shall </a:t>
            </a:r>
            <a:r>
              <a:rPr lang="en-IN" sz="2000" b="1" dirty="0">
                <a:solidFill>
                  <a:srgbClr val="C00000"/>
                </a:solidFill>
                <a:latin typeface="Arial" panose="020B0604020202020204" pitchFamily="34" charset="0"/>
                <a:cs typeface="Arial" panose="020B0604020202020204" pitchFamily="34" charset="0"/>
              </a:rPr>
              <a:t>not be considered as capital expenditure</a:t>
            </a:r>
            <a:r>
              <a:rPr lang="en-IN" sz="2000" b="1" dirty="0" smtClean="0">
                <a:solidFill>
                  <a:srgbClr val="C00000"/>
                </a:solidFill>
                <a:latin typeface="Arial" panose="020B0604020202020204" pitchFamily="34" charset="0"/>
                <a:cs typeface="Arial" panose="020B0604020202020204" pitchFamily="34" charset="0"/>
              </a:rPr>
              <a:t>.</a:t>
            </a:r>
          </a:p>
          <a:p>
            <a:pPr marL="457200" indent="-457200" algn="just">
              <a:lnSpc>
                <a:spcPct val="150000"/>
              </a:lnSpc>
              <a:buAutoNum type="arabicPeriod" startAt="4"/>
            </a:pPr>
            <a:endParaRPr lang="en-IN" sz="2000" dirty="0">
              <a:solidFill>
                <a:schemeClr val="bg2">
                  <a:lumMod val="25000"/>
                </a:schemeClr>
              </a:solidFill>
              <a:latin typeface="Arial" panose="020B0604020202020204" pitchFamily="34" charset="0"/>
              <a:cs typeface="Arial" panose="020B0604020202020204" pitchFamily="34" charset="0"/>
            </a:endParaRPr>
          </a:p>
          <a:p>
            <a:r>
              <a:rPr lang="en-IN" sz="2000" dirty="0"/>
              <a:t> </a:t>
            </a:r>
          </a:p>
        </p:txBody>
      </p:sp>
    </p:spTree>
    <p:extLst>
      <p:ext uri="{BB962C8B-B14F-4D97-AF65-F5344CB8AC3E}">
        <p14:creationId xmlns:p14="http://schemas.microsoft.com/office/powerpoint/2010/main" val="1090828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 xmlns:a16="http://schemas.microsoft.com/office/drawing/2014/main" id="{90405C8F-8EFB-46A0-AA96-F0D3EB184073}"/>
              </a:ext>
            </a:extLst>
          </p:cNvPr>
          <p:cNvSpPr/>
          <p:nvPr/>
        </p:nvSpPr>
        <p:spPr>
          <a:xfrm>
            <a:off x="-3228" y="1"/>
            <a:ext cx="12192000" cy="796346"/>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r>
              <a:rPr lang="en-US" sz="3200" b="1" dirty="0" smtClean="0">
                <a:solidFill>
                  <a:srgbClr val="002E8A"/>
                </a:solidFill>
                <a:latin typeface="Arial" panose="020B0604020202020204" pitchFamily="34" charset="0"/>
                <a:ea typeface="Arial" charset="0"/>
                <a:cs typeface="Arial" panose="020B0604020202020204" pitchFamily="34" charset="0"/>
              </a:rPr>
              <a:t>     SPECS Application Process Flow</a:t>
            </a:r>
            <a:endParaRPr lang="en-US" sz="3200" b="1" dirty="0">
              <a:solidFill>
                <a:srgbClr val="002E8A"/>
              </a:solidFill>
              <a:latin typeface="Arial" panose="020B0604020202020204" pitchFamily="34" charset="0"/>
              <a:ea typeface="Arial" charset="0"/>
              <a:cs typeface="Arial" panose="020B0604020202020204" pitchFamily="34" charset="0"/>
            </a:endParaRPr>
          </a:p>
        </p:txBody>
      </p:sp>
      <p:graphicFrame>
        <p:nvGraphicFramePr>
          <p:cNvPr id="4" name="Diagram 3"/>
          <p:cNvGraphicFramePr/>
          <p:nvPr>
            <p:extLst/>
          </p:nvPr>
        </p:nvGraphicFramePr>
        <p:xfrm>
          <a:off x="1" y="796347"/>
          <a:ext cx="11981328" cy="132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85738" y="2210359"/>
            <a:ext cx="6057899" cy="4401205"/>
          </a:xfrm>
          <a:prstGeom prst="rect">
            <a:avLst/>
          </a:prstGeom>
          <a:solidFill>
            <a:schemeClr val="accent5">
              <a:lumMod val="20000"/>
              <a:lumOff val="80000"/>
            </a:schemeClr>
          </a:solidFill>
          <a:ln>
            <a:solidFill>
              <a:schemeClr val="tx1"/>
            </a:solidFill>
            <a:prstDash val="sysDash"/>
          </a:ln>
        </p:spPr>
        <p:txBody>
          <a:bodyPr wrap="square" rtlCol="0">
            <a:spAutoFit/>
          </a:bodyPr>
          <a:lstStyle/>
          <a:p>
            <a:pPr marL="342900" indent="-342900" algn="just">
              <a:buAutoNum type="arabicPeriod"/>
            </a:pPr>
            <a:r>
              <a:rPr lang="en-US" sz="2000" dirty="0"/>
              <a:t>Submission of Application – </a:t>
            </a:r>
            <a:r>
              <a:rPr lang="en-US" sz="2000" b="1" dirty="0"/>
              <a:t>Applicant</a:t>
            </a:r>
          </a:p>
          <a:p>
            <a:pPr marL="342900" indent="-342900" algn="just">
              <a:buAutoNum type="arabicPeriod"/>
            </a:pPr>
            <a:endParaRPr lang="en-US" sz="2000" dirty="0"/>
          </a:p>
          <a:p>
            <a:pPr algn="just"/>
            <a:r>
              <a:rPr lang="en-US" sz="2000" dirty="0"/>
              <a:t>2. Prima Facie Examination – </a:t>
            </a:r>
            <a:r>
              <a:rPr lang="en-US" sz="2000" b="1" dirty="0"/>
              <a:t>Project Management Agency (PMA)</a:t>
            </a:r>
          </a:p>
          <a:p>
            <a:pPr algn="just"/>
            <a:endParaRPr lang="en-US" sz="2000" dirty="0"/>
          </a:p>
          <a:p>
            <a:pPr algn="just"/>
            <a:r>
              <a:rPr lang="en-US" sz="2000" dirty="0"/>
              <a:t>3. Letter of Acknowledgement issued – </a:t>
            </a:r>
            <a:r>
              <a:rPr lang="en-US" sz="2000" b="1" dirty="0"/>
              <a:t>PMA</a:t>
            </a:r>
            <a:r>
              <a:rPr lang="en-US" sz="2000" dirty="0"/>
              <a:t> (within 15 working days post completion of examination)</a:t>
            </a:r>
          </a:p>
          <a:p>
            <a:pPr algn="just"/>
            <a:endParaRPr lang="en-US" sz="2000" dirty="0"/>
          </a:p>
          <a:p>
            <a:pPr algn="just"/>
            <a:r>
              <a:rPr lang="en-US" sz="2000" dirty="0"/>
              <a:t>4. Application Appraisal – </a:t>
            </a:r>
            <a:r>
              <a:rPr lang="en-US" sz="2000" b="1" dirty="0"/>
              <a:t>PMA</a:t>
            </a:r>
            <a:r>
              <a:rPr lang="en-US" sz="2000" dirty="0"/>
              <a:t> (Appraisal Report (AR) to be </a:t>
            </a:r>
            <a:r>
              <a:rPr lang="en-US" sz="2000" dirty="0" smtClean="0"/>
              <a:t>prepared - 45 </a:t>
            </a:r>
            <a:r>
              <a:rPr lang="en-US" sz="2000" dirty="0"/>
              <a:t>working days </a:t>
            </a:r>
            <a:r>
              <a:rPr lang="en-US" sz="2000" dirty="0" smtClean="0"/>
              <a:t>application submission)</a:t>
            </a:r>
            <a:endParaRPr lang="en-US" sz="2000" dirty="0"/>
          </a:p>
          <a:p>
            <a:pPr algn="just"/>
            <a:endParaRPr lang="en-US" sz="2000" dirty="0"/>
          </a:p>
          <a:p>
            <a:pPr algn="just"/>
            <a:r>
              <a:rPr lang="en-US" sz="2000" dirty="0"/>
              <a:t>5. Application Approval – </a:t>
            </a:r>
            <a:r>
              <a:rPr lang="en-US" sz="2000" b="1" dirty="0"/>
              <a:t>PMA, based on recommendations of Executive Committee </a:t>
            </a:r>
            <a:r>
              <a:rPr lang="en-US" sz="2000" dirty="0"/>
              <a:t>(Letter of Approval issued within 5 days of EC meeting</a:t>
            </a:r>
            <a:r>
              <a:rPr lang="en-US" sz="2000" dirty="0" smtClean="0"/>
              <a:t>)</a:t>
            </a:r>
            <a:endParaRPr lang="en-US" sz="2000" dirty="0"/>
          </a:p>
        </p:txBody>
      </p:sp>
      <p:sp>
        <p:nvSpPr>
          <p:cNvPr id="30" name="TextBox 29"/>
          <p:cNvSpPr txBox="1"/>
          <p:nvPr/>
        </p:nvSpPr>
        <p:spPr>
          <a:xfrm>
            <a:off x="7019365" y="2224646"/>
            <a:ext cx="4961964" cy="4370427"/>
          </a:xfrm>
          <a:prstGeom prst="rect">
            <a:avLst/>
          </a:prstGeom>
          <a:solidFill>
            <a:schemeClr val="accent5">
              <a:lumMod val="20000"/>
              <a:lumOff val="80000"/>
            </a:schemeClr>
          </a:solidFill>
          <a:ln>
            <a:solidFill>
              <a:schemeClr val="tx1"/>
            </a:solidFill>
            <a:prstDash val="sysDash"/>
          </a:ln>
        </p:spPr>
        <p:txBody>
          <a:bodyPr wrap="square" rtlCol="0">
            <a:spAutoFit/>
          </a:bodyPr>
          <a:lstStyle/>
          <a:p>
            <a:pPr algn="just"/>
            <a:r>
              <a:rPr lang="en-US" sz="2000" dirty="0" smtClean="0"/>
              <a:t>1. Submission </a:t>
            </a:r>
            <a:r>
              <a:rPr lang="en-US" sz="2000" dirty="0"/>
              <a:t>of Claim for Disbursement of Incentive – </a:t>
            </a:r>
            <a:r>
              <a:rPr lang="en-US" sz="2000" b="1" dirty="0"/>
              <a:t>Applicant</a:t>
            </a:r>
          </a:p>
          <a:p>
            <a:pPr marL="342900" indent="-342900" algn="just">
              <a:buAutoNum type="arabicPeriod"/>
            </a:pPr>
            <a:endParaRPr lang="en-US" sz="2000" dirty="0"/>
          </a:p>
          <a:p>
            <a:pPr algn="just"/>
            <a:r>
              <a:rPr lang="en-US" sz="2000" dirty="0"/>
              <a:t>2. Verification of Claims and Application for Incentives – </a:t>
            </a:r>
            <a:r>
              <a:rPr lang="en-US" sz="2000" b="1" dirty="0"/>
              <a:t>PMA</a:t>
            </a:r>
            <a:r>
              <a:rPr lang="en-US" sz="2000" dirty="0"/>
              <a:t> (Verification Report to be issued by the PMA within 15 working days from the date of submission of claim)</a:t>
            </a:r>
          </a:p>
          <a:p>
            <a:pPr lvl="1" algn="just"/>
            <a:endParaRPr lang="en-US" sz="2000" dirty="0"/>
          </a:p>
          <a:p>
            <a:pPr algn="just"/>
            <a:r>
              <a:rPr lang="en-US" sz="2000" dirty="0"/>
              <a:t>3. Disbursement of Funds – </a:t>
            </a:r>
            <a:r>
              <a:rPr lang="en-US" sz="2000" b="1" dirty="0"/>
              <a:t>PMA</a:t>
            </a:r>
            <a:r>
              <a:rPr lang="en-US" sz="2000" dirty="0"/>
              <a:t> ( Sanction Letter to be issued and Claim to be processed with 10 working </a:t>
            </a:r>
            <a:r>
              <a:rPr lang="en-US" sz="2000" dirty="0" smtClean="0"/>
              <a:t>days; Disbursement </a:t>
            </a:r>
            <a:r>
              <a:rPr lang="en-US" sz="2000" dirty="0"/>
              <a:t>of Funds within 5 working days of all </a:t>
            </a:r>
            <a:r>
              <a:rPr lang="en-US" sz="2000" dirty="0" smtClean="0"/>
              <a:t>disbursal formalities</a:t>
            </a:r>
            <a:r>
              <a:rPr lang="en-US" sz="2000" dirty="0"/>
              <a:t>)</a:t>
            </a:r>
          </a:p>
          <a:p>
            <a:endParaRPr lang="en-IN" dirty="0"/>
          </a:p>
        </p:txBody>
      </p:sp>
      <p:sp>
        <p:nvSpPr>
          <p:cNvPr id="6" name="Oval 5">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smtClean="0">
                <a:solidFill>
                  <a:prstClr val="white"/>
                </a:solidFill>
                <a:latin typeface="Calibri" panose="020F0502020204030204"/>
              </a:rPr>
              <a:t>4</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748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US" sz="3200" dirty="0" smtClean="0"/>
              <a:t> Application process and Approval (Paragraph 5, 6 and 11)</a:t>
            </a:r>
            <a:endParaRPr lang="en-US" sz="3200" u="sng"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420964" cy="32153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smtClean="0">
                <a:solidFill>
                  <a:prstClr val="white"/>
                </a:solidFill>
                <a:latin typeface="Calibri" panose="020F0502020204030204"/>
              </a:rPr>
              <a:t>5</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328612" y="822002"/>
            <a:ext cx="11615737" cy="6093976"/>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An application under the Scheme can be made </a:t>
            </a:r>
            <a:r>
              <a:rPr lang="en-US" sz="2000" dirty="0" smtClean="0">
                <a:solidFill>
                  <a:srgbClr val="002060"/>
                </a:solidFill>
                <a:latin typeface="Arial" panose="020B0604020202020204" pitchFamily="34" charset="0"/>
                <a:cs typeface="Arial" panose="020B0604020202020204" pitchFamily="34" charset="0"/>
              </a:rPr>
              <a:t>(through </a:t>
            </a:r>
            <a:r>
              <a:rPr lang="en-US" sz="2000" dirty="0">
                <a:solidFill>
                  <a:srgbClr val="002060"/>
                </a:solidFill>
                <a:latin typeface="Arial" panose="020B0604020202020204" pitchFamily="34" charset="0"/>
                <a:cs typeface="Arial" panose="020B0604020202020204" pitchFamily="34" charset="0"/>
              </a:rPr>
              <a:t>an Online Portal) </a:t>
            </a:r>
            <a:r>
              <a:rPr lang="en-US" sz="2000" dirty="0" smtClean="0">
                <a:solidFill>
                  <a:srgbClr val="002060"/>
                </a:solidFill>
                <a:latin typeface="Arial" panose="020B0604020202020204" pitchFamily="34" charset="0"/>
                <a:cs typeface="Arial" panose="020B0604020202020204" pitchFamily="34" charset="0"/>
              </a:rPr>
              <a:t>to the </a:t>
            </a:r>
            <a:r>
              <a:rPr lang="en-US" sz="2000" dirty="0">
                <a:solidFill>
                  <a:srgbClr val="002060"/>
                </a:solidFill>
                <a:latin typeface="Arial" panose="020B0604020202020204" pitchFamily="34" charset="0"/>
                <a:cs typeface="Arial" panose="020B0604020202020204" pitchFamily="34" charset="0"/>
              </a:rPr>
              <a:t>Project Management Agency (PMA) by any legal </a:t>
            </a:r>
            <a:r>
              <a:rPr lang="en-US" sz="2000" dirty="0" smtClean="0">
                <a:solidFill>
                  <a:srgbClr val="002060"/>
                </a:solidFill>
                <a:latin typeface="Arial" panose="020B0604020202020204" pitchFamily="34" charset="0"/>
                <a:cs typeface="Arial" panose="020B0604020202020204" pitchFamily="34" charset="0"/>
              </a:rPr>
              <a:t>entity.</a:t>
            </a:r>
          </a:p>
          <a:p>
            <a:pPr marL="457200" indent="-457200" algn="just">
              <a:lnSpc>
                <a:spcPct val="150000"/>
              </a:lnSpc>
              <a:buFont typeface="Wingdings" panose="05000000000000000000" pitchFamily="2" charset="2"/>
              <a:buChar char="q"/>
            </a:pPr>
            <a:endParaRPr lang="en-US"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PMA shall </a:t>
            </a:r>
            <a:r>
              <a:rPr lang="en-IN" sz="2000" b="1" dirty="0">
                <a:solidFill>
                  <a:srgbClr val="C00000"/>
                </a:solidFill>
                <a:latin typeface="Arial" panose="020B0604020202020204" pitchFamily="34" charset="0"/>
                <a:cs typeface="Arial" panose="020B0604020202020204" pitchFamily="34" charset="0"/>
              </a:rPr>
              <a:t>appraise the applications</a:t>
            </a:r>
            <a:r>
              <a:rPr lang="en-IN" sz="2000" dirty="0">
                <a:solidFill>
                  <a:srgbClr val="002060"/>
                </a:solidFill>
                <a:latin typeface="Arial" panose="020B0604020202020204" pitchFamily="34" charset="0"/>
                <a:cs typeface="Arial" panose="020B0604020202020204" pitchFamily="34" charset="0"/>
              </a:rPr>
              <a:t>, as received, after issuing the acknowledgements. </a:t>
            </a:r>
            <a:endParaRPr lang="en-IN" sz="2000"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dirty="0">
                <a:solidFill>
                  <a:srgbClr val="002060"/>
                </a:solidFill>
                <a:latin typeface="Arial" panose="020B0604020202020204" pitchFamily="34" charset="0"/>
                <a:cs typeface="Arial" panose="020B0604020202020204" pitchFamily="34" charset="0"/>
              </a:rPr>
              <a:t>PMA shall accordingly make </a:t>
            </a:r>
            <a:r>
              <a:rPr lang="en-IN" sz="2000" b="1" dirty="0">
                <a:solidFill>
                  <a:srgbClr val="C00000"/>
                </a:solidFill>
                <a:latin typeface="Arial" panose="020B0604020202020204" pitchFamily="34" charset="0"/>
                <a:cs typeface="Arial" panose="020B0604020202020204" pitchFamily="34" charset="0"/>
              </a:rPr>
              <a:t>appropriate submissions to the Executive Committee (EC)</a:t>
            </a:r>
            <a:r>
              <a:rPr lang="en-IN" sz="2000" b="1" dirty="0">
                <a:solidFill>
                  <a:srgbClr val="002060"/>
                </a:solidFill>
                <a:latin typeface="Arial" panose="020B0604020202020204" pitchFamily="34" charset="0"/>
                <a:cs typeface="Arial" panose="020B0604020202020204" pitchFamily="34" charset="0"/>
              </a:rPr>
              <a:t>. </a:t>
            </a:r>
            <a:r>
              <a:rPr lang="en-IN" sz="2000" dirty="0">
                <a:solidFill>
                  <a:srgbClr val="002060"/>
                </a:solidFill>
                <a:latin typeface="Arial" panose="020B0604020202020204" pitchFamily="34" charset="0"/>
                <a:cs typeface="Arial" panose="020B0604020202020204" pitchFamily="34" charset="0"/>
              </a:rPr>
              <a:t>EC shall recommend to PMA for </a:t>
            </a:r>
            <a:r>
              <a:rPr lang="en-IN" sz="2000" b="1" dirty="0">
                <a:solidFill>
                  <a:srgbClr val="C00000"/>
                </a:solidFill>
                <a:latin typeface="Arial" panose="020B0604020202020204" pitchFamily="34" charset="0"/>
                <a:cs typeface="Arial" panose="020B0604020202020204" pitchFamily="34" charset="0"/>
              </a:rPr>
              <a:t>approval / rejection / modification of the applications</a:t>
            </a:r>
            <a:r>
              <a:rPr lang="en-IN" sz="2000" dirty="0">
                <a:solidFill>
                  <a:srgbClr val="002060"/>
                </a:solidFill>
                <a:latin typeface="Arial" panose="020B0604020202020204" pitchFamily="34" charset="0"/>
                <a:cs typeface="Arial" panose="020B0604020202020204" pitchFamily="34" charset="0"/>
              </a:rPr>
              <a:t>.</a:t>
            </a:r>
          </a:p>
          <a:p>
            <a:pPr marL="457200" indent="-45720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After </a:t>
            </a:r>
            <a:r>
              <a:rPr lang="en-IN" sz="2000" dirty="0">
                <a:solidFill>
                  <a:srgbClr val="002060"/>
                </a:solidFill>
                <a:latin typeface="Arial" panose="020B0604020202020204" pitchFamily="34" charset="0"/>
                <a:cs typeface="Arial" panose="020B0604020202020204" pitchFamily="34" charset="0"/>
              </a:rPr>
              <a:t>receiving recommendations of the </a:t>
            </a:r>
            <a:r>
              <a:rPr lang="en-IN" sz="2000" dirty="0" smtClean="0">
                <a:solidFill>
                  <a:srgbClr val="002060"/>
                </a:solidFill>
                <a:latin typeface="Arial" panose="020B0604020202020204" pitchFamily="34" charset="0"/>
                <a:cs typeface="Arial" panose="020B0604020202020204" pitchFamily="34" charset="0"/>
              </a:rPr>
              <a:t>EC, PMA </a:t>
            </a:r>
            <a:r>
              <a:rPr lang="en-IN" sz="2000" dirty="0">
                <a:solidFill>
                  <a:srgbClr val="002060"/>
                </a:solidFill>
                <a:latin typeface="Arial" panose="020B0604020202020204" pitchFamily="34" charset="0"/>
                <a:cs typeface="Arial" panose="020B0604020202020204" pitchFamily="34" charset="0"/>
              </a:rPr>
              <a:t>shall issue a letter to the applicant within 5 (Five) working days, communicating approval under the Scheme, with a copy to MeitY. </a:t>
            </a:r>
            <a:endParaRPr lang="en-IN" sz="2000"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endParaRPr lang="en-IN" sz="1600" b="1"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approval </a:t>
            </a:r>
            <a:r>
              <a:rPr lang="en-IN" sz="2000" dirty="0">
                <a:solidFill>
                  <a:srgbClr val="002060"/>
                </a:solidFill>
                <a:latin typeface="Arial" panose="020B0604020202020204" pitchFamily="34" charset="0"/>
                <a:cs typeface="Arial" panose="020B0604020202020204" pitchFamily="34" charset="0"/>
              </a:rPr>
              <a:t>letter </a:t>
            </a:r>
            <a:r>
              <a:rPr lang="en-IN" sz="2000" dirty="0" smtClean="0">
                <a:solidFill>
                  <a:srgbClr val="002060"/>
                </a:solidFill>
                <a:latin typeface="Arial" panose="020B0604020202020204" pitchFamily="34" charset="0"/>
                <a:cs typeface="Arial" panose="020B0604020202020204" pitchFamily="34" charset="0"/>
              </a:rPr>
              <a:t>not to be </a:t>
            </a:r>
            <a:r>
              <a:rPr lang="en-IN" sz="2000" dirty="0">
                <a:solidFill>
                  <a:srgbClr val="002060"/>
                </a:solidFill>
                <a:latin typeface="Arial" panose="020B0604020202020204" pitchFamily="34" charset="0"/>
                <a:cs typeface="Arial" panose="020B0604020202020204" pitchFamily="34" charset="0"/>
              </a:rPr>
              <a:t>construed as a guarantee for disbursement of incentive as the </a:t>
            </a:r>
            <a:r>
              <a:rPr lang="en-IN" sz="2000" b="1" dirty="0">
                <a:solidFill>
                  <a:srgbClr val="C00000"/>
                </a:solidFill>
                <a:latin typeface="Arial" panose="020B0604020202020204" pitchFamily="34" charset="0"/>
                <a:cs typeface="Arial" panose="020B0604020202020204" pitchFamily="34" charset="0"/>
              </a:rPr>
              <a:t>same shall be dependent upon verification of eligibility </a:t>
            </a:r>
            <a:r>
              <a:rPr lang="en-IN" sz="2000" dirty="0">
                <a:solidFill>
                  <a:srgbClr val="002060"/>
                </a:solidFill>
                <a:latin typeface="Arial" panose="020B0604020202020204" pitchFamily="34" charset="0"/>
                <a:cs typeface="Arial" panose="020B0604020202020204" pitchFamily="34" charset="0"/>
              </a:rPr>
              <a:t>after submission of disbursal </a:t>
            </a:r>
            <a:r>
              <a:rPr lang="en-IN" sz="2000" dirty="0" smtClean="0">
                <a:solidFill>
                  <a:srgbClr val="002060"/>
                </a:solidFill>
                <a:latin typeface="Arial" panose="020B0604020202020204" pitchFamily="34" charset="0"/>
                <a:cs typeface="Arial" panose="020B0604020202020204" pitchFamily="34" charset="0"/>
              </a:rPr>
              <a:t>claim.</a:t>
            </a:r>
            <a:endParaRPr lang="en-IN"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039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US" sz="3200" dirty="0" smtClean="0"/>
              <a:t> Application Documents (Annexure 2 and 5)</a:t>
            </a:r>
            <a:endParaRPr lang="en-US" sz="3200" u="sng"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406591" cy="32153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noProof="0" dirty="0" smtClean="0">
                <a:solidFill>
                  <a:prstClr val="white"/>
                </a:solidFill>
                <a:latin typeface="Calibri" panose="020F0502020204030204"/>
              </a:rPr>
              <a:t>6</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257174" y="879407"/>
            <a:ext cx="6572251" cy="5816977"/>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Application to have </a:t>
            </a:r>
            <a:r>
              <a:rPr lang="en-IN" sz="2000" b="1" dirty="0">
                <a:solidFill>
                  <a:srgbClr val="C00000"/>
                </a:solidFill>
                <a:latin typeface="Arial" panose="020B0604020202020204" pitchFamily="34" charset="0"/>
                <a:cs typeface="Arial" panose="020B0604020202020204" pitchFamily="34" charset="0"/>
              </a:rPr>
              <a:t>Company Details, Promoter Details, Credit History, Key Financial Details</a:t>
            </a:r>
            <a:r>
              <a:rPr lang="en-IN" sz="2000" b="1" dirty="0" smtClean="0">
                <a:solidFill>
                  <a:srgbClr val="002060"/>
                </a:solidFill>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q"/>
            </a:pPr>
            <a:endParaRPr lang="en-IN" sz="1600" b="1"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Applicant to provide </a:t>
            </a:r>
            <a:r>
              <a:rPr lang="en-IN" sz="2000" b="1" dirty="0">
                <a:solidFill>
                  <a:srgbClr val="C00000"/>
                </a:solidFill>
                <a:latin typeface="Arial" panose="020B0604020202020204" pitchFamily="34" charset="0"/>
                <a:cs typeface="Arial" panose="020B0604020202020204" pitchFamily="34" charset="0"/>
              </a:rPr>
              <a:t>Forecasted Revenue in Targeted Segments, Proposed Plan for Domestic Value Addition and Employment Generation in India</a:t>
            </a:r>
            <a:r>
              <a:rPr lang="en-IN" sz="2000" b="1" dirty="0">
                <a:solidFill>
                  <a:srgbClr val="002060"/>
                </a:solidFill>
                <a:latin typeface="Arial" panose="020B0604020202020204" pitchFamily="34" charset="0"/>
                <a:cs typeface="Arial" panose="020B0604020202020204" pitchFamily="34" charset="0"/>
              </a:rPr>
              <a:t> </a:t>
            </a:r>
            <a:r>
              <a:rPr lang="en-IN" sz="2000" dirty="0">
                <a:solidFill>
                  <a:srgbClr val="002060"/>
                </a:solidFill>
                <a:latin typeface="Arial" panose="020B0604020202020204" pitchFamily="34" charset="0"/>
                <a:cs typeface="Arial" panose="020B0604020202020204" pitchFamily="34" charset="0"/>
              </a:rPr>
              <a:t>for next 5 years</a:t>
            </a:r>
            <a:r>
              <a:rPr lang="en-IN" sz="2000" dirty="0" smtClean="0">
                <a:solidFill>
                  <a:srgbClr val="002060"/>
                </a:solidFill>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q"/>
            </a:pPr>
            <a:endParaRPr lang="en-IN" sz="1600" dirty="0" smtClean="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Details </a:t>
            </a:r>
            <a:r>
              <a:rPr lang="en-IN" sz="2000" dirty="0">
                <a:solidFill>
                  <a:srgbClr val="002060"/>
                </a:solidFill>
                <a:latin typeface="Arial" panose="020B0604020202020204" pitchFamily="34" charset="0"/>
                <a:cs typeface="Arial" panose="020B0604020202020204" pitchFamily="34" charset="0"/>
              </a:rPr>
              <a:t>of </a:t>
            </a:r>
            <a:r>
              <a:rPr lang="en-IN" sz="2000" b="1" dirty="0" smtClean="0">
                <a:solidFill>
                  <a:srgbClr val="C00000"/>
                </a:solidFill>
                <a:latin typeface="Arial" panose="020B0604020202020204" pitchFamily="34" charset="0"/>
                <a:cs typeface="Arial" panose="020B0604020202020204" pitchFamily="34" charset="0"/>
              </a:rPr>
              <a:t>Existing and Proposed </a:t>
            </a:r>
            <a:r>
              <a:rPr lang="en-IN" sz="2000" b="1" dirty="0">
                <a:solidFill>
                  <a:srgbClr val="C00000"/>
                </a:solidFill>
                <a:latin typeface="Arial" panose="020B0604020202020204" pitchFamily="34" charset="0"/>
                <a:cs typeface="Arial" panose="020B0604020202020204" pitchFamily="34" charset="0"/>
              </a:rPr>
              <a:t>Investment with Sources of Funding </a:t>
            </a:r>
            <a:r>
              <a:rPr lang="en-IN" sz="2000" dirty="0">
                <a:solidFill>
                  <a:srgbClr val="002060"/>
                </a:solidFill>
                <a:latin typeface="Arial" panose="020B0604020202020204" pitchFamily="34" charset="0"/>
                <a:cs typeface="Arial" panose="020B0604020202020204" pitchFamily="34" charset="0"/>
              </a:rPr>
              <a:t>to be provided</a:t>
            </a:r>
            <a:r>
              <a:rPr lang="en-IN" sz="2000" dirty="0" smtClean="0">
                <a:solidFill>
                  <a:srgbClr val="002060"/>
                </a:solidFill>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q"/>
            </a:pPr>
            <a:endParaRPr lang="en-IN" sz="16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Operation and Facility details (Project plan) and </a:t>
            </a:r>
            <a:r>
              <a:rPr lang="en-US" sz="2000" dirty="0" smtClean="0">
                <a:solidFill>
                  <a:srgbClr val="002060"/>
                </a:solidFill>
                <a:latin typeface="Arial" panose="020B0604020202020204" pitchFamily="34" charset="0"/>
                <a:cs typeface="Arial" panose="020B0604020202020204" pitchFamily="34" charset="0"/>
              </a:rPr>
              <a:t>Market </a:t>
            </a:r>
            <a:r>
              <a:rPr lang="en-US" sz="2000" dirty="0">
                <a:solidFill>
                  <a:srgbClr val="002060"/>
                </a:solidFill>
                <a:latin typeface="Arial" panose="020B0604020202020204" pitchFamily="34" charset="0"/>
                <a:cs typeface="Arial" panose="020B0604020202020204" pitchFamily="34" charset="0"/>
              </a:rPr>
              <a:t>Research on Product </a:t>
            </a:r>
            <a:r>
              <a:rPr lang="en-US" sz="2000" dirty="0" smtClean="0">
                <a:solidFill>
                  <a:srgbClr val="002060"/>
                </a:solidFill>
                <a:latin typeface="Arial" panose="020B0604020202020204" pitchFamily="34" charset="0"/>
                <a:cs typeface="Arial" panose="020B0604020202020204" pitchFamily="34" charset="0"/>
              </a:rPr>
              <a:t>Feasibility</a:t>
            </a:r>
            <a:endParaRPr lang="en-IN" sz="2000" dirty="0" smtClean="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7000875" y="960776"/>
            <a:ext cx="5086350" cy="5770811"/>
          </a:xfrm>
          <a:prstGeom prst="rect">
            <a:avLst/>
          </a:prstGeom>
          <a:solidFill>
            <a:schemeClr val="accent4">
              <a:lumMod val="40000"/>
              <a:lumOff val="60000"/>
            </a:schemeClr>
          </a:solidFill>
        </p:spPr>
        <p:txBody>
          <a:bodyPr wrap="square">
            <a:spAutoFit/>
          </a:bodyPr>
          <a:lstStyle/>
          <a:p>
            <a:pPr algn="just">
              <a:lnSpc>
                <a:spcPct val="150000"/>
              </a:lnSpc>
            </a:pPr>
            <a:r>
              <a:rPr lang="en-IN" b="1" dirty="0" smtClean="0">
                <a:solidFill>
                  <a:srgbClr val="C00000"/>
                </a:solidFill>
                <a:latin typeface="Arial" panose="020B0604020202020204" pitchFamily="34" charset="0"/>
                <a:cs typeface="Arial" panose="020B0604020202020204" pitchFamily="34" charset="0"/>
              </a:rPr>
              <a:t> Key </a:t>
            </a:r>
            <a:r>
              <a:rPr lang="en-IN" b="1" dirty="0">
                <a:solidFill>
                  <a:srgbClr val="C00000"/>
                </a:solidFill>
                <a:latin typeface="Arial" panose="020B0604020202020204" pitchFamily="34" charset="0"/>
                <a:cs typeface="Arial" panose="020B0604020202020204" pitchFamily="34" charset="0"/>
              </a:rPr>
              <a:t>Documents </a:t>
            </a:r>
            <a:r>
              <a:rPr lang="en-IN" dirty="0">
                <a:solidFill>
                  <a:srgbClr val="002060"/>
                </a:solidFill>
                <a:latin typeface="Arial" panose="020B0604020202020204" pitchFamily="34" charset="0"/>
                <a:cs typeface="Arial" panose="020B0604020202020204" pitchFamily="34" charset="0"/>
              </a:rPr>
              <a:t>to be provided </a:t>
            </a:r>
            <a:r>
              <a:rPr lang="en-IN" i="1" dirty="0">
                <a:solidFill>
                  <a:srgbClr val="002060"/>
                </a:solidFill>
                <a:latin typeface="Arial" panose="020B0604020202020204" pitchFamily="34" charset="0"/>
                <a:cs typeface="Arial" panose="020B0604020202020204" pitchFamily="34" charset="0"/>
              </a:rPr>
              <a:t>inter-alia </a:t>
            </a:r>
            <a:r>
              <a:rPr lang="en-IN" dirty="0">
                <a:solidFill>
                  <a:srgbClr val="002060"/>
                </a:solidFill>
                <a:latin typeface="Arial" panose="020B0604020202020204" pitchFamily="34" charset="0"/>
                <a:cs typeface="Arial" panose="020B0604020202020204" pitchFamily="34" charset="0"/>
              </a:rPr>
              <a:t>includes</a:t>
            </a:r>
            <a:r>
              <a:rPr lang="en-IN" dirty="0" smtClean="0">
                <a:solidFill>
                  <a:srgbClr val="002060"/>
                </a:solidFill>
                <a:latin typeface="Arial" panose="020B0604020202020204" pitchFamily="34" charset="0"/>
                <a:cs typeface="Arial" panose="020B0604020202020204" pitchFamily="34" charset="0"/>
              </a:rPr>
              <a:t>:  </a:t>
            </a:r>
          </a:p>
          <a:p>
            <a:pPr algn="just">
              <a:lnSpc>
                <a:spcPct val="150000"/>
              </a:lnSpc>
            </a:pPr>
            <a:endParaRPr lang="en-IN" dirty="0" smtClean="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N" i="1" dirty="0" smtClean="0">
                <a:solidFill>
                  <a:srgbClr val="002060"/>
                </a:solidFill>
                <a:latin typeface="Arial" panose="020B0604020202020204" pitchFamily="34" charset="0"/>
                <a:cs typeface="Arial" panose="020B0604020202020204" pitchFamily="34" charset="0"/>
              </a:rPr>
              <a:t>Certified copy of the MOA, AOA and CoI</a:t>
            </a:r>
          </a:p>
          <a:p>
            <a:pPr marL="342900" indent="-342900">
              <a:buFont typeface="Arial" panose="020B0604020202020204" pitchFamily="34" charset="0"/>
              <a:buChar char="•"/>
            </a:pPr>
            <a:r>
              <a:rPr lang="en-IN" i="1" dirty="0" smtClean="0">
                <a:solidFill>
                  <a:srgbClr val="002060"/>
                </a:solidFill>
                <a:latin typeface="Arial" panose="020B0604020202020204" pitchFamily="34" charset="0"/>
                <a:cs typeface="Arial" panose="020B0604020202020204" pitchFamily="34" charset="0"/>
              </a:rPr>
              <a:t>Statutory </a:t>
            </a:r>
            <a:r>
              <a:rPr lang="en-IN" i="1" dirty="0">
                <a:solidFill>
                  <a:srgbClr val="002060"/>
                </a:solidFill>
                <a:latin typeface="Arial" panose="020B0604020202020204" pitchFamily="34" charset="0"/>
                <a:cs typeface="Arial" panose="020B0604020202020204" pitchFamily="34" charset="0"/>
              </a:rPr>
              <a:t>Auditor / Company Secretary certificate showing shareholding pattern </a:t>
            </a:r>
          </a:p>
          <a:p>
            <a:pPr marL="342900" indent="-342900">
              <a:buFont typeface="Arial" panose="020B0604020202020204" pitchFamily="34" charset="0"/>
              <a:buChar char="•"/>
            </a:pPr>
            <a:r>
              <a:rPr lang="en-IN" i="1" dirty="0">
                <a:solidFill>
                  <a:srgbClr val="002060"/>
                </a:solidFill>
                <a:latin typeface="Arial" panose="020B0604020202020204" pitchFamily="34" charset="0"/>
                <a:cs typeface="Arial" panose="020B0604020202020204" pitchFamily="34" charset="0"/>
              </a:rPr>
              <a:t>CA certified copies of PAN, GST Certificate</a:t>
            </a:r>
          </a:p>
          <a:p>
            <a:pPr marL="342900" indent="-342900">
              <a:buFont typeface="Arial" panose="020B0604020202020204" pitchFamily="34" charset="0"/>
              <a:buChar char="•"/>
            </a:pPr>
            <a:r>
              <a:rPr lang="en-IN" i="1" dirty="0">
                <a:solidFill>
                  <a:srgbClr val="002060"/>
                </a:solidFill>
                <a:latin typeface="Arial" panose="020B0604020202020204" pitchFamily="34" charset="0"/>
                <a:cs typeface="Arial" panose="020B0604020202020204" pitchFamily="34" charset="0"/>
              </a:rPr>
              <a:t>Self-certified copies of brief profile of Chairman, CXOs, Directors, Authorised representative and key Promoters along with their PAN / DIN.</a:t>
            </a:r>
          </a:p>
          <a:p>
            <a:pPr marL="342900" indent="-342900">
              <a:buFont typeface="Arial" panose="020B0604020202020204" pitchFamily="34" charset="0"/>
              <a:buChar char="•"/>
            </a:pPr>
            <a:r>
              <a:rPr lang="en-IN" i="1" dirty="0">
                <a:solidFill>
                  <a:srgbClr val="002060"/>
                </a:solidFill>
                <a:latin typeface="Arial" panose="020B0604020202020204" pitchFamily="34" charset="0"/>
                <a:cs typeface="Arial" panose="020B0604020202020204" pitchFamily="34" charset="0"/>
              </a:rPr>
              <a:t>CA certified copies of Annual Reports including Annual Financial Reports for 3 years</a:t>
            </a:r>
          </a:p>
          <a:p>
            <a:pPr marL="342900" indent="-342900">
              <a:buFont typeface="Arial" panose="020B0604020202020204" pitchFamily="34" charset="0"/>
              <a:buChar char="•"/>
            </a:pPr>
            <a:r>
              <a:rPr lang="en-IN" i="1" dirty="0">
                <a:solidFill>
                  <a:srgbClr val="002060"/>
                </a:solidFill>
                <a:latin typeface="Arial" panose="020B0604020202020204" pitchFamily="34" charset="0"/>
                <a:cs typeface="Arial" panose="020B0604020202020204" pitchFamily="34" charset="0"/>
              </a:rPr>
              <a:t>Building and Land Lease/ Purchases Agreement</a:t>
            </a:r>
          </a:p>
          <a:p>
            <a:pPr marL="342900" indent="-342900">
              <a:buFont typeface="Arial" panose="020B0604020202020204" pitchFamily="34" charset="0"/>
              <a:buChar char="•"/>
            </a:pPr>
            <a:r>
              <a:rPr lang="en-IN" i="1" dirty="0">
                <a:solidFill>
                  <a:srgbClr val="002060"/>
                </a:solidFill>
                <a:latin typeface="Arial" panose="020B0604020202020204" pitchFamily="34" charset="0"/>
                <a:cs typeface="Arial" panose="020B0604020202020204" pitchFamily="34" charset="0"/>
              </a:rPr>
              <a:t>Land Lease/ Purchase Agreement</a:t>
            </a:r>
          </a:p>
          <a:p>
            <a:pPr marL="342900" indent="-342900">
              <a:buFont typeface="Arial" panose="020B0604020202020204" pitchFamily="34" charset="0"/>
              <a:buChar char="•"/>
            </a:pPr>
            <a:r>
              <a:rPr lang="en-IN" i="1" dirty="0">
                <a:solidFill>
                  <a:srgbClr val="002060"/>
                </a:solidFill>
                <a:latin typeface="Arial" panose="020B0604020202020204" pitchFamily="34" charset="0"/>
                <a:cs typeface="Arial" panose="020B0604020202020204" pitchFamily="34" charset="0"/>
              </a:rPr>
              <a:t>Financial closure documents -Debt, Equity, Unsecured Loans.</a:t>
            </a:r>
          </a:p>
        </p:txBody>
      </p:sp>
    </p:spTree>
    <p:extLst>
      <p:ext uri="{BB962C8B-B14F-4D97-AF65-F5344CB8AC3E}">
        <p14:creationId xmlns:p14="http://schemas.microsoft.com/office/powerpoint/2010/main" val="211994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5DD75A58-6A9D-4AFB-950D-1BC5B6099403}"/>
              </a:ext>
            </a:extLst>
          </p:cNvPr>
          <p:cNvCxnSpPr>
            <a:cxnSpLocks/>
          </p:cNvCxnSpPr>
          <p:nvPr/>
        </p:nvCxnSpPr>
        <p:spPr>
          <a:xfrm>
            <a:off x="0" y="967735"/>
            <a:ext cx="12192000"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 xmlns:a16="http://schemas.microsoft.com/office/drawing/2014/main" id="{04AA6674-C5B7-42B4-829D-F85E6D208B2B}"/>
              </a:ext>
            </a:extLst>
          </p:cNvPr>
          <p:cNvSpPr txBox="1"/>
          <p:nvPr/>
        </p:nvSpPr>
        <p:spPr>
          <a:xfrm>
            <a:off x="-284685" y="2147247"/>
            <a:ext cx="11337312" cy="1477328"/>
          </a:xfrm>
          <a:prstGeom prst="rect">
            <a:avLst/>
          </a:prstGeom>
          <a:noFill/>
        </p:spPr>
        <p:txBody>
          <a:bodyPr wrap="square" rtlCol="0">
            <a:spAutoFit/>
          </a:bodyPr>
          <a:lstStyle/>
          <a:p>
            <a:r>
              <a:rPr lang="en-US" dirty="0"/>
              <a:t> </a:t>
            </a:r>
          </a:p>
          <a:p>
            <a:endParaRPr lang="en-US" dirty="0"/>
          </a:p>
          <a:p>
            <a:r>
              <a:rPr lang="en-US" b="1" dirty="0"/>
              <a:t>	</a:t>
            </a:r>
            <a:endParaRPr lang="en-US" dirty="0"/>
          </a:p>
          <a:p>
            <a:endParaRPr lang="en-US" dirty="0"/>
          </a:p>
          <a:p>
            <a:endParaRPr lang="en-US" dirty="0">
              <a:solidFill>
                <a:srgbClr val="002060"/>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 xmlns:a16="http://schemas.microsoft.com/office/drawing/2014/main" id="{B41B4FEF-32CB-43CE-A2EB-8B23D1897B7C}"/>
              </a:ext>
            </a:extLst>
          </p:cNvPr>
          <p:cNvSpPr>
            <a:spLocks noGrp="1"/>
          </p:cNvSpPr>
          <p:nvPr>
            <p:ph type="sldNum" sz="quarter" idx="12"/>
          </p:nvPr>
        </p:nvSpPr>
        <p:spPr>
          <a:xfrm>
            <a:off x="8610600" y="6356350"/>
            <a:ext cx="2743200" cy="365125"/>
          </a:xfrm>
        </p:spPr>
        <p:txBody>
          <a:bodyPr/>
          <a:lstStyle/>
          <a:p>
            <a:fld id="{3AC3B842-1769-4411-9749-27D58AD456F0}" type="slidenum">
              <a:rPr lang="en-IN" smtClean="0"/>
              <a:pPr/>
              <a:t>15</a:t>
            </a:fld>
            <a:endParaRPr lang="en-IN" dirty="0"/>
          </a:p>
        </p:txBody>
      </p:sp>
      <p:sp>
        <p:nvSpPr>
          <p:cNvPr id="9" name="TextBox 8">
            <a:extLst>
              <a:ext uri="{FF2B5EF4-FFF2-40B4-BE49-F238E27FC236}">
                <a16:creationId xmlns="" xmlns:a16="http://schemas.microsoft.com/office/drawing/2014/main" id="{04AA6674-C5B7-42B4-829D-F85E6D208B2B}"/>
              </a:ext>
            </a:extLst>
          </p:cNvPr>
          <p:cNvSpPr txBox="1"/>
          <p:nvPr/>
        </p:nvSpPr>
        <p:spPr>
          <a:xfrm>
            <a:off x="353567" y="1223279"/>
            <a:ext cx="11337312" cy="1477328"/>
          </a:xfrm>
          <a:prstGeom prst="rect">
            <a:avLst/>
          </a:prstGeom>
          <a:noFill/>
        </p:spPr>
        <p:txBody>
          <a:bodyPr wrap="square" rtlCol="0">
            <a:spAutoFit/>
          </a:bodyPr>
          <a:lstStyle/>
          <a:p>
            <a:r>
              <a:rPr lang="en-US" dirty="0"/>
              <a:t> </a:t>
            </a:r>
          </a:p>
          <a:p>
            <a:endParaRPr lang="en-US" dirty="0"/>
          </a:p>
          <a:p>
            <a:r>
              <a:rPr lang="en-US" b="1" dirty="0"/>
              <a:t>	</a:t>
            </a:r>
            <a:endParaRPr lang="en-US" dirty="0"/>
          </a:p>
          <a:p>
            <a:endParaRPr lang="en-US" dirty="0"/>
          </a:p>
          <a:p>
            <a:endParaRPr lang="en-US" dirty="0">
              <a:solidFill>
                <a:srgbClr val="002060"/>
              </a:solidFill>
              <a:latin typeface="Arial" panose="020B0604020202020204" pitchFamily="34" charset="0"/>
              <a:cs typeface="Arial" panose="020B0604020202020204" pitchFamily="34" charset="0"/>
            </a:endParaRPr>
          </a:p>
        </p:txBody>
      </p:sp>
      <p:graphicFrame>
        <p:nvGraphicFramePr>
          <p:cNvPr id="11" name="Diagram 10"/>
          <p:cNvGraphicFramePr/>
          <p:nvPr/>
        </p:nvGraphicFramePr>
        <p:xfrm>
          <a:off x="200295" y="1397726"/>
          <a:ext cx="11848012" cy="4937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9174481" y="5186493"/>
            <a:ext cx="2873826" cy="1323439"/>
          </a:xfrm>
          <a:prstGeom prst="rect">
            <a:avLst/>
          </a:prstGeom>
          <a:solidFill>
            <a:schemeClr val="accent6">
              <a:lumMod val="40000"/>
              <a:lumOff val="60000"/>
            </a:schemeClr>
          </a:solidFill>
        </p:spPr>
        <p:txBody>
          <a:bodyPr wrap="square">
            <a:spAutoFit/>
          </a:bodyPr>
          <a:lstStyle/>
          <a:p>
            <a:pPr algn="just"/>
            <a:r>
              <a:rPr lang="en-GB" sz="1600" dirty="0"/>
              <a:t>-Constituted by MeitY. Chaired by Secretary.</a:t>
            </a:r>
          </a:p>
          <a:p>
            <a:pPr algn="just"/>
            <a:r>
              <a:rPr lang="en-US" sz="1600" dirty="0"/>
              <a:t>-Review the progress of the Scheme and carrying out amendments</a:t>
            </a:r>
          </a:p>
        </p:txBody>
      </p:sp>
      <p:sp>
        <p:nvSpPr>
          <p:cNvPr id="10" name="Rectangle 9"/>
          <p:cNvSpPr/>
          <p:nvPr/>
        </p:nvSpPr>
        <p:spPr>
          <a:xfrm>
            <a:off x="5239657" y="5257562"/>
            <a:ext cx="2206172" cy="830997"/>
          </a:xfrm>
          <a:prstGeom prst="rect">
            <a:avLst/>
          </a:prstGeom>
          <a:solidFill>
            <a:schemeClr val="accent4">
              <a:lumMod val="60000"/>
              <a:lumOff val="40000"/>
            </a:schemeClr>
          </a:solidFill>
        </p:spPr>
        <p:txBody>
          <a:bodyPr wrap="square">
            <a:spAutoFit/>
          </a:bodyPr>
          <a:lstStyle/>
          <a:p>
            <a:pPr algn="just"/>
            <a:r>
              <a:rPr lang="en-GB" sz="1600" dirty="0"/>
              <a:t>C</a:t>
            </a:r>
            <a:r>
              <a:rPr lang="en-GB" sz="1600" dirty="0" smtClean="0"/>
              <a:t>haired </a:t>
            </a:r>
            <a:r>
              <a:rPr lang="en-GB" sz="1600" dirty="0"/>
              <a:t>by an officer not below the rank of Joint Secretary in MeitY. </a:t>
            </a:r>
            <a:endParaRPr lang="en-US" sz="1600" dirty="0"/>
          </a:p>
        </p:txBody>
      </p:sp>
      <p:sp>
        <p:nvSpPr>
          <p:cNvPr id="13" name="Rectangle 12"/>
          <p:cNvSpPr/>
          <p:nvPr/>
        </p:nvSpPr>
        <p:spPr>
          <a:xfrm>
            <a:off x="2503715" y="5228535"/>
            <a:ext cx="2126342" cy="1323439"/>
          </a:xfrm>
          <a:prstGeom prst="rect">
            <a:avLst/>
          </a:prstGeom>
          <a:solidFill>
            <a:schemeClr val="tx2">
              <a:lumMod val="20000"/>
              <a:lumOff val="80000"/>
            </a:schemeClr>
          </a:solidFill>
        </p:spPr>
        <p:txBody>
          <a:bodyPr wrap="square">
            <a:spAutoFit/>
          </a:bodyPr>
          <a:lstStyle/>
          <a:p>
            <a:pPr algn="just"/>
            <a:r>
              <a:rPr lang="en-US" sz="1600" dirty="0"/>
              <a:t>-Assessment /Appraisal of the application.</a:t>
            </a:r>
          </a:p>
          <a:p>
            <a:pPr algn="just"/>
            <a:r>
              <a:rPr lang="en-US" sz="1600" dirty="0"/>
              <a:t>-</a:t>
            </a:r>
            <a:r>
              <a:rPr lang="en-IN" sz="1600" dirty="0"/>
              <a:t>Get the disbursal claims examined and disburse the incentive .</a:t>
            </a:r>
            <a:endParaRPr lang="en-US" sz="1600" dirty="0"/>
          </a:p>
        </p:txBody>
      </p:sp>
      <p:sp>
        <p:nvSpPr>
          <p:cNvPr id="20" name="Rectangle 19"/>
          <p:cNvSpPr/>
          <p:nvPr/>
        </p:nvSpPr>
        <p:spPr>
          <a:xfrm>
            <a:off x="2691685" y="1381746"/>
            <a:ext cx="4754144" cy="1224951"/>
          </a:xfrm>
          <a:prstGeom prst="rect">
            <a:avLst/>
          </a:prstGeom>
          <a:solidFill>
            <a:srgbClr val="D0E3F4"/>
          </a:solidFill>
        </p:spPr>
        <p:txBody>
          <a:bodyPr wrap="square">
            <a:spAutoFit/>
          </a:bodyPr>
          <a:lstStyle/>
          <a:p>
            <a:pPr algn="just">
              <a:lnSpc>
                <a:spcPct val="115000"/>
              </a:lnSpc>
            </a:pPr>
            <a:r>
              <a:rPr lang="en-GB" sz="1600" dirty="0">
                <a:latin typeface="+mj-lt"/>
                <a:ea typeface="Times New Roman" panose="02020603050405020304" pitchFamily="18" charset="0"/>
                <a:cs typeface="Times New Roman" panose="02020603050405020304" pitchFamily="18" charset="0"/>
              </a:rPr>
              <a:t>EC will recommend to PMA for approval/ rejection / modification of the applications. On the basis of the recommendations of EC, PMA shall issue approval letter to the applicant, with copy to MeitY.</a:t>
            </a:r>
            <a:endParaRPr lang="en-US" sz="1600" dirty="0">
              <a:effectLst/>
              <a:latin typeface="+mj-lt"/>
              <a:ea typeface="Times New Roman" panose="02020603050405020304" pitchFamily="18" charset="0"/>
              <a:cs typeface="Times New Roman" panose="02020603050405020304" pitchFamily="18" charset="0"/>
            </a:endParaRPr>
          </a:p>
        </p:txBody>
      </p:sp>
      <p:sp>
        <p:nvSpPr>
          <p:cNvPr id="22" name="Double Brace 21"/>
          <p:cNvSpPr/>
          <p:nvPr/>
        </p:nvSpPr>
        <p:spPr>
          <a:xfrm>
            <a:off x="2369713" y="1394625"/>
            <a:ext cx="5473521" cy="1224951"/>
          </a:xfrm>
          <a:prstGeom prst="bracePair">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pPr algn="just">
              <a:lnSpc>
                <a:spcPct val="150000"/>
              </a:lnSpc>
            </a:pPr>
            <a:r>
              <a:rPr lang="en-US" sz="3200" dirty="0" smtClean="0">
                <a:latin typeface="Arial" panose="020B0604020202020204" pitchFamily="34" charset="0"/>
                <a:cs typeface="Arial" panose="020B0604020202020204" pitchFamily="34" charset="0"/>
              </a:rPr>
              <a:t>Governance Mechanism</a:t>
            </a:r>
            <a:endParaRPr lang="en-US" sz="3200" dirty="0">
              <a:latin typeface="Arial" panose="020B0604020202020204" pitchFamily="34" charset="0"/>
              <a:cs typeface="Arial" panose="020B0604020202020204" pitchFamily="34" charset="0"/>
            </a:endParaRPr>
          </a:p>
        </p:txBody>
      </p:sp>
      <p:sp>
        <p:nvSpPr>
          <p:cNvPr id="16" name="Oval 15">
            <a:extLst>
              <a:ext uri="{FF2B5EF4-FFF2-40B4-BE49-F238E27FC236}">
                <a16:creationId xmlns="" xmlns:a16="http://schemas.microsoft.com/office/drawing/2014/main" id="{84E3F0E4-9BC8-4E6D-9B7B-81EE8A5EBE95}"/>
              </a:ext>
            </a:extLst>
          </p:cNvPr>
          <p:cNvSpPr/>
          <p:nvPr/>
        </p:nvSpPr>
        <p:spPr>
          <a:xfrm>
            <a:off x="46592" y="64230"/>
            <a:ext cx="406591" cy="26365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a:solidFill>
                  <a:prstClr val="white"/>
                </a:solidFill>
                <a:latin typeface="Calibri" panose="020F0502020204030204"/>
              </a:rPr>
              <a:t>7</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3202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Project Management Agency (PMA</a:t>
            </a:r>
            <a:r>
              <a:rPr lang="en-IN" sz="3200" dirty="0" smtClean="0"/>
              <a:t>) (Paragraph 8)</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noProof="0" dirty="0" smtClean="0">
                <a:solidFill>
                  <a:prstClr val="white"/>
                </a:solidFill>
                <a:latin typeface="Calibri" panose="020F0502020204030204"/>
              </a:rPr>
              <a:t>8</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257175" y="924636"/>
            <a:ext cx="11472863" cy="517064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dirty="0">
                <a:solidFill>
                  <a:srgbClr val="002060"/>
                </a:solidFill>
                <a:latin typeface="Arial" panose="020B0604020202020204" pitchFamily="34" charset="0"/>
                <a:cs typeface="Arial" panose="020B0604020202020204" pitchFamily="34" charset="0"/>
              </a:rPr>
              <a:t>PMA would </a:t>
            </a:r>
            <a:r>
              <a:rPr lang="en-IN" sz="2000" i="1" dirty="0">
                <a:solidFill>
                  <a:srgbClr val="002060"/>
                </a:solidFill>
                <a:latin typeface="Arial" panose="020B0604020202020204" pitchFamily="34" charset="0"/>
                <a:cs typeface="Arial" panose="020B0604020202020204" pitchFamily="34" charset="0"/>
              </a:rPr>
              <a:t>inter-alia</a:t>
            </a:r>
            <a:r>
              <a:rPr lang="en-IN" sz="2000" dirty="0">
                <a:solidFill>
                  <a:srgbClr val="002060"/>
                </a:solidFill>
                <a:latin typeface="Arial" panose="020B0604020202020204" pitchFamily="34" charset="0"/>
                <a:cs typeface="Arial" panose="020B0604020202020204" pitchFamily="34" charset="0"/>
              </a:rPr>
              <a:t> be responsible </a:t>
            </a:r>
            <a:r>
              <a:rPr lang="en-IN" sz="2000" dirty="0" smtClean="0">
                <a:solidFill>
                  <a:srgbClr val="002060"/>
                </a:solidFill>
                <a:latin typeface="Arial" panose="020B0604020202020204" pitchFamily="34" charset="0"/>
                <a:cs typeface="Arial" panose="020B0604020202020204" pitchFamily="34" charset="0"/>
              </a:rPr>
              <a:t>for:</a:t>
            </a:r>
          </a:p>
          <a:p>
            <a:pPr marL="342900" indent="-342900" algn="just">
              <a:lnSpc>
                <a:spcPct val="150000"/>
              </a:lnSpc>
              <a:buFont typeface="Arial" panose="020B0604020202020204" pitchFamily="34" charset="0"/>
              <a:buChar char="•"/>
            </a:pPr>
            <a:endParaRPr lang="en-IN" sz="2000" dirty="0" smtClean="0">
              <a:solidFill>
                <a:srgbClr val="002060"/>
              </a:solidFill>
              <a:latin typeface="Arial" panose="020B0604020202020204" pitchFamily="34" charset="0"/>
              <a:cs typeface="Arial" panose="020B0604020202020204" pitchFamily="34" charset="0"/>
            </a:endParaRPr>
          </a:p>
          <a:p>
            <a:pPr marL="800100" lvl="1" indent="-342900" algn="just">
              <a:lnSpc>
                <a:spcPct val="150000"/>
              </a:lnSpc>
              <a:buFont typeface="Arial" panose="020B0604020202020204" pitchFamily="34" charset="0"/>
              <a:buChar char="•"/>
            </a:pPr>
            <a:r>
              <a:rPr lang="en-IN" sz="2000" b="1" dirty="0" smtClean="0">
                <a:solidFill>
                  <a:srgbClr val="C00000"/>
                </a:solidFill>
                <a:latin typeface="Arial" panose="020B0604020202020204" pitchFamily="34" charset="0"/>
                <a:cs typeface="Arial" panose="020B0604020202020204" pitchFamily="34" charset="0"/>
              </a:rPr>
              <a:t>Receipt of applications, examination and appraisal </a:t>
            </a:r>
            <a:r>
              <a:rPr lang="en-IN" sz="2000" dirty="0" smtClean="0">
                <a:solidFill>
                  <a:srgbClr val="002060"/>
                </a:solidFill>
                <a:latin typeface="Arial" panose="020B0604020202020204" pitchFamily="34" charset="0"/>
                <a:cs typeface="Arial" panose="020B0604020202020204" pitchFamily="34" charset="0"/>
              </a:rPr>
              <a:t>of applications and issuing acknowledgements.</a:t>
            </a:r>
          </a:p>
          <a:p>
            <a:pPr marL="800100" lvl="1" indent="-342900" algn="just">
              <a:lnSpc>
                <a:spcPct val="150000"/>
              </a:lnSpc>
              <a:buFont typeface="Arial" panose="020B0604020202020204" pitchFamily="34" charset="0"/>
              <a:buChar char="•"/>
            </a:pPr>
            <a:r>
              <a:rPr lang="en-IN" sz="2000" b="1" dirty="0" smtClean="0">
                <a:solidFill>
                  <a:srgbClr val="C00000"/>
                </a:solidFill>
                <a:latin typeface="Arial" panose="020B0604020202020204" pitchFamily="34" charset="0"/>
                <a:cs typeface="Arial" panose="020B0604020202020204" pitchFamily="34" charset="0"/>
              </a:rPr>
              <a:t>Determination of eligibility </a:t>
            </a:r>
            <a:r>
              <a:rPr lang="en-IN" sz="2000" dirty="0" smtClean="0">
                <a:solidFill>
                  <a:srgbClr val="002060"/>
                </a:solidFill>
                <a:latin typeface="Arial" panose="020B0604020202020204" pitchFamily="34" charset="0"/>
                <a:cs typeface="Arial" panose="020B0604020202020204" pitchFamily="34" charset="0"/>
              </a:rPr>
              <a:t>of the applications and investment threshold.</a:t>
            </a:r>
          </a:p>
          <a:p>
            <a:pPr marL="800100" lvl="1" indent="-342900" algn="just">
              <a:lnSpc>
                <a:spcPct val="150000"/>
              </a:lnSpc>
              <a:buFont typeface="Arial" panose="020B0604020202020204" pitchFamily="34" charset="0"/>
              <a:buChar char="•"/>
            </a:pPr>
            <a:r>
              <a:rPr lang="en-IN" sz="2000" dirty="0" smtClean="0">
                <a:solidFill>
                  <a:srgbClr val="002060"/>
                </a:solidFill>
                <a:latin typeface="Arial" panose="020B0604020202020204" pitchFamily="34" charset="0"/>
                <a:cs typeface="Arial" panose="020B0604020202020204" pitchFamily="34" charset="0"/>
              </a:rPr>
              <a:t>Determination </a:t>
            </a:r>
            <a:r>
              <a:rPr lang="en-IN" sz="2000" dirty="0">
                <a:solidFill>
                  <a:srgbClr val="002060"/>
                </a:solidFill>
                <a:latin typeface="Arial" panose="020B0604020202020204" pitchFamily="34" charset="0"/>
                <a:cs typeface="Arial" panose="020B0604020202020204" pitchFamily="34" charset="0"/>
              </a:rPr>
              <a:t>of total capital expenditure and </a:t>
            </a:r>
            <a:r>
              <a:rPr lang="en-IN" sz="2000" b="1" dirty="0">
                <a:solidFill>
                  <a:srgbClr val="C00000"/>
                </a:solidFill>
                <a:latin typeface="Arial" panose="020B0604020202020204" pitchFamily="34" charset="0"/>
                <a:cs typeface="Arial" panose="020B0604020202020204" pitchFamily="34" charset="0"/>
              </a:rPr>
              <a:t>eligible capital expenditure </a:t>
            </a:r>
            <a:r>
              <a:rPr lang="en-IN" sz="2000" dirty="0">
                <a:solidFill>
                  <a:srgbClr val="002060"/>
                </a:solidFill>
                <a:latin typeface="Arial" panose="020B0604020202020204" pitchFamily="34" charset="0"/>
                <a:cs typeface="Arial" panose="020B0604020202020204" pitchFamily="34" charset="0"/>
              </a:rPr>
              <a:t>for </a:t>
            </a:r>
            <a:r>
              <a:rPr lang="en-IN" sz="2000" dirty="0" smtClean="0">
                <a:solidFill>
                  <a:srgbClr val="002060"/>
                </a:solidFill>
                <a:latin typeface="Arial" panose="020B0604020202020204" pitchFamily="34" charset="0"/>
                <a:cs typeface="Arial" panose="020B0604020202020204" pitchFamily="34" charset="0"/>
              </a:rPr>
              <a:t>applications. </a:t>
            </a:r>
          </a:p>
          <a:p>
            <a:pPr marL="800100" lvl="1" indent="-342900" algn="just">
              <a:lnSpc>
                <a:spcPct val="150000"/>
              </a:lnSpc>
              <a:buFont typeface="Arial" panose="020B0604020202020204" pitchFamily="34" charset="0"/>
              <a:buChar char="•"/>
            </a:pPr>
            <a:r>
              <a:rPr lang="en-IN" sz="2000" dirty="0" smtClean="0">
                <a:solidFill>
                  <a:srgbClr val="002060"/>
                </a:solidFill>
                <a:latin typeface="Arial" panose="020B0604020202020204" pitchFamily="34" charset="0"/>
                <a:cs typeface="Arial" panose="020B0604020202020204" pitchFamily="34" charset="0"/>
              </a:rPr>
              <a:t>Making </a:t>
            </a:r>
            <a:r>
              <a:rPr lang="en-IN" sz="2000" dirty="0">
                <a:solidFill>
                  <a:srgbClr val="002060"/>
                </a:solidFill>
                <a:latin typeface="Arial" panose="020B0604020202020204" pitchFamily="34" charset="0"/>
                <a:cs typeface="Arial" panose="020B0604020202020204" pitchFamily="34" charset="0"/>
              </a:rPr>
              <a:t>appropriate submissions to the Executive Committee (EC) for consideration of </a:t>
            </a:r>
            <a:r>
              <a:rPr lang="en-IN" sz="2000" dirty="0" smtClean="0">
                <a:solidFill>
                  <a:srgbClr val="002060"/>
                </a:solidFill>
                <a:latin typeface="Arial" panose="020B0604020202020204" pitchFamily="34" charset="0"/>
                <a:cs typeface="Arial" panose="020B0604020202020204" pitchFamily="34" charset="0"/>
              </a:rPr>
              <a:t>applications</a:t>
            </a:r>
          </a:p>
          <a:p>
            <a:pPr marL="800100" lvl="1" indent="-342900" algn="just">
              <a:lnSpc>
                <a:spcPct val="150000"/>
              </a:lnSpc>
              <a:buFont typeface="Arial" panose="020B0604020202020204" pitchFamily="34" charset="0"/>
              <a:buChar char="•"/>
            </a:pPr>
            <a:r>
              <a:rPr lang="en-IN" sz="2000" dirty="0" smtClean="0">
                <a:solidFill>
                  <a:srgbClr val="002060"/>
                </a:solidFill>
                <a:latin typeface="Arial" panose="020B0604020202020204" pitchFamily="34" charset="0"/>
                <a:cs typeface="Arial" panose="020B0604020202020204" pitchFamily="34" charset="0"/>
              </a:rPr>
              <a:t>Issuing </a:t>
            </a:r>
            <a:r>
              <a:rPr lang="en-IN" sz="2000" dirty="0">
                <a:solidFill>
                  <a:srgbClr val="002060"/>
                </a:solidFill>
                <a:latin typeface="Arial" panose="020B0604020202020204" pitchFamily="34" charset="0"/>
                <a:cs typeface="Arial" panose="020B0604020202020204" pitchFamily="34" charset="0"/>
              </a:rPr>
              <a:t>approval letters to the </a:t>
            </a:r>
            <a:r>
              <a:rPr lang="en-IN" sz="2000" dirty="0" smtClean="0">
                <a:solidFill>
                  <a:srgbClr val="002060"/>
                </a:solidFill>
                <a:latin typeface="Arial" panose="020B0604020202020204" pitchFamily="34" charset="0"/>
                <a:cs typeface="Arial" panose="020B0604020202020204" pitchFamily="34" charset="0"/>
              </a:rPr>
              <a:t>applicant on </a:t>
            </a:r>
            <a:r>
              <a:rPr lang="en-IN" sz="2000" dirty="0">
                <a:solidFill>
                  <a:srgbClr val="002060"/>
                </a:solidFill>
                <a:latin typeface="Arial" panose="020B0604020202020204" pitchFamily="34" charset="0"/>
                <a:cs typeface="Arial" panose="020B0604020202020204" pitchFamily="34" charset="0"/>
              </a:rPr>
              <a:t>the basis of recommendations of </a:t>
            </a:r>
            <a:r>
              <a:rPr lang="en-IN" sz="2000" dirty="0" smtClean="0">
                <a:solidFill>
                  <a:srgbClr val="002060"/>
                </a:solidFill>
                <a:latin typeface="Arial" panose="020B0604020202020204" pitchFamily="34" charset="0"/>
                <a:cs typeface="Arial" panose="020B0604020202020204" pitchFamily="34" charset="0"/>
              </a:rPr>
              <a:t>EC.</a:t>
            </a:r>
          </a:p>
          <a:p>
            <a:pPr marL="800100" lvl="1" indent="-342900" algn="just">
              <a:lnSpc>
                <a:spcPct val="150000"/>
              </a:lnSpc>
              <a:buFont typeface="Arial" panose="020B0604020202020204" pitchFamily="34" charset="0"/>
              <a:buChar char="•"/>
            </a:pPr>
            <a:r>
              <a:rPr lang="en-IN" sz="2000" b="1" dirty="0" smtClean="0">
                <a:solidFill>
                  <a:srgbClr val="C00000"/>
                </a:solidFill>
                <a:latin typeface="Arial" panose="020B0604020202020204" pitchFamily="34" charset="0"/>
                <a:cs typeface="Arial" panose="020B0604020202020204" pitchFamily="34" charset="0"/>
              </a:rPr>
              <a:t>Examination </a:t>
            </a:r>
            <a:r>
              <a:rPr lang="en-IN" sz="2000" b="1" dirty="0">
                <a:solidFill>
                  <a:srgbClr val="C00000"/>
                </a:solidFill>
                <a:latin typeface="Arial" panose="020B0604020202020204" pitchFamily="34" charset="0"/>
                <a:cs typeface="Arial" panose="020B0604020202020204" pitchFamily="34" charset="0"/>
              </a:rPr>
              <a:t>of claims for disbursement of incentive </a:t>
            </a:r>
            <a:r>
              <a:rPr lang="en-IN" sz="2000" dirty="0">
                <a:solidFill>
                  <a:srgbClr val="002060"/>
                </a:solidFill>
                <a:latin typeface="Arial" panose="020B0604020202020204" pitchFamily="34" charset="0"/>
                <a:cs typeface="Arial" panose="020B0604020202020204" pitchFamily="34" charset="0"/>
              </a:rPr>
              <a:t>as per disbursal procedures </a:t>
            </a:r>
            <a:endParaRPr lang="en-IN" sz="2000" dirty="0" smtClean="0">
              <a:solidFill>
                <a:srgbClr val="002060"/>
              </a:solidFill>
              <a:latin typeface="Arial" panose="020B0604020202020204" pitchFamily="34" charset="0"/>
              <a:cs typeface="Arial" panose="020B0604020202020204" pitchFamily="34" charset="0"/>
            </a:endParaRPr>
          </a:p>
          <a:p>
            <a:pPr marL="800100" lvl="1" indent="-342900" algn="just">
              <a:lnSpc>
                <a:spcPct val="150000"/>
              </a:lnSpc>
              <a:buFont typeface="Arial" panose="020B0604020202020204" pitchFamily="34" charset="0"/>
              <a:buChar char="•"/>
            </a:pPr>
            <a:r>
              <a:rPr lang="en-IN" sz="2000" b="1" dirty="0" smtClean="0">
                <a:solidFill>
                  <a:srgbClr val="C00000"/>
                </a:solidFill>
                <a:latin typeface="Arial" panose="020B0604020202020204" pitchFamily="34" charset="0"/>
                <a:cs typeface="Arial" panose="020B0604020202020204" pitchFamily="34" charset="0"/>
              </a:rPr>
              <a:t>Disbursal </a:t>
            </a:r>
            <a:r>
              <a:rPr lang="en-IN" sz="2000" b="1" dirty="0">
                <a:solidFill>
                  <a:srgbClr val="C00000"/>
                </a:solidFill>
                <a:latin typeface="Arial" panose="020B0604020202020204" pitchFamily="34" charset="0"/>
                <a:cs typeface="Arial" panose="020B0604020202020204" pitchFamily="34" charset="0"/>
              </a:rPr>
              <a:t>of incentive </a:t>
            </a:r>
            <a:r>
              <a:rPr lang="en-IN" sz="2000" dirty="0" smtClean="0">
                <a:solidFill>
                  <a:srgbClr val="002060"/>
                </a:solidFill>
                <a:latin typeface="Arial" panose="020B0604020202020204" pitchFamily="34" charset="0"/>
                <a:cs typeface="Arial" panose="020B0604020202020204" pitchFamily="34" charset="0"/>
              </a:rPr>
              <a:t>whose </a:t>
            </a:r>
            <a:r>
              <a:rPr lang="en-IN" sz="2000" dirty="0">
                <a:solidFill>
                  <a:srgbClr val="002060"/>
                </a:solidFill>
                <a:latin typeface="Arial" panose="020B0604020202020204" pitchFamily="34" charset="0"/>
                <a:cs typeface="Arial" panose="020B0604020202020204" pitchFamily="34" charset="0"/>
              </a:rPr>
              <a:t>claims are found eligible </a:t>
            </a:r>
            <a:r>
              <a:rPr lang="en-IN" sz="2000" dirty="0" smtClean="0">
                <a:solidFill>
                  <a:srgbClr val="002060"/>
                </a:solidFill>
                <a:latin typeface="Arial" panose="020B0604020202020204" pitchFamily="34" charset="0"/>
                <a:cs typeface="Arial" panose="020B0604020202020204" pitchFamily="34" charset="0"/>
              </a:rPr>
              <a:t>as </a:t>
            </a:r>
            <a:r>
              <a:rPr lang="en-IN" sz="2000" dirty="0">
                <a:solidFill>
                  <a:srgbClr val="002060"/>
                </a:solidFill>
                <a:latin typeface="Arial" panose="020B0604020202020204" pitchFamily="34" charset="0"/>
                <a:cs typeface="Arial" panose="020B0604020202020204" pitchFamily="34" charset="0"/>
              </a:rPr>
              <a:t>per disbursal </a:t>
            </a:r>
            <a:r>
              <a:rPr lang="en-IN" sz="2000" dirty="0" smtClean="0">
                <a:solidFill>
                  <a:srgbClr val="002060"/>
                </a:solidFill>
                <a:latin typeface="Arial" panose="020B0604020202020204" pitchFamily="34" charset="0"/>
                <a:cs typeface="Arial" panose="020B0604020202020204" pitchFamily="34" charset="0"/>
              </a:rPr>
              <a:t>procedures</a:t>
            </a:r>
            <a:endParaRPr lang="en-IN"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8828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Executive Committee (EC) (Paragraph </a:t>
            </a:r>
            <a:r>
              <a:rPr lang="en-IN" sz="3200" dirty="0" smtClean="0"/>
              <a:t>9)</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a:solidFill>
                  <a:prstClr val="white"/>
                </a:solidFill>
                <a:latin typeface="Calibri" panose="020F0502020204030204"/>
              </a:rPr>
              <a:t>9</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67555" y="922016"/>
            <a:ext cx="11333920" cy="5632311"/>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dirty="0">
                <a:solidFill>
                  <a:srgbClr val="002060"/>
                </a:solidFill>
                <a:latin typeface="Arial" panose="020B0604020202020204" pitchFamily="34" charset="0"/>
                <a:cs typeface="Arial" panose="020B0604020202020204" pitchFamily="34" charset="0"/>
              </a:rPr>
              <a:t>EC shall be chaired by an officer not below the rank of </a:t>
            </a:r>
            <a:r>
              <a:rPr lang="en-IN" sz="2000" b="1" dirty="0">
                <a:solidFill>
                  <a:srgbClr val="C00000"/>
                </a:solidFill>
                <a:latin typeface="Arial" panose="020B0604020202020204" pitchFamily="34" charset="0"/>
                <a:cs typeface="Arial" panose="020B0604020202020204" pitchFamily="34" charset="0"/>
              </a:rPr>
              <a:t>Joint Secretary </a:t>
            </a:r>
            <a:r>
              <a:rPr lang="en-IN" sz="2000" dirty="0">
                <a:solidFill>
                  <a:srgbClr val="002060"/>
                </a:solidFill>
                <a:latin typeface="Arial" panose="020B0604020202020204" pitchFamily="34" charset="0"/>
                <a:cs typeface="Arial" panose="020B0604020202020204" pitchFamily="34" charset="0"/>
              </a:rPr>
              <a:t>in </a:t>
            </a:r>
            <a:r>
              <a:rPr lang="en-IN" sz="2000" dirty="0" smtClean="0">
                <a:solidFill>
                  <a:srgbClr val="002060"/>
                </a:solidFill>
                <a:latin typeface="Arial" panose="020B0604020202020204" pitchFamily="34" charset="0"/>
                <a:cs typeface="Arial" panose="020B0604020202020204" pitchFamily="34" charset="0"/>
              </a:rPr>
              <a:t>MeitY. </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b="1" dirty="0" smtClean="0">
                <a:solidFill>
                  <a:srgbClr val="002060"/>
                </a:solidFill>
                <a:latin typeface="Arial" panose="020B0604020202020204" pitchFamily="34" charset="0"/>
                <a:cs typeface="Arial" panose="020B0604020202020204" pitchFamily="34" charset="0"/>
              </a:rPr>
              <a:t>Constitution: </a:t>
            </a:r>
            <a:r>
              <a:rPr lang="en-IN" sz="2000" dirty="0" smtClean="0">
                <a:solidFill>
                  <a:srgbClr val="002060"/>
                </a:solidFill>
                <a:latin typeface="Arial" panose="020B0604020202020204" pitchFamily="34" charset="0"/>
                <a:cs typeface="Arial" panose="020B0604020202020204" pitchFamily="34" charset="0"/>
              </a:rPr>
              <a:t>Representatives </a:t>
            </a:r>
            <a:r>
              <a:rPr lang="en-IN" sz="2000" dirty="0">
                <a:solidFill>
                  <a:srgbClr val="002060"/>
                </a:solidFill>
                <a:latin typeface="Arial" panose="020B0604020202020204" pitchFamily="34" charset="0"/>
                <a:cs typeface="Arial" panose="020B0604020202020204" pitchFamily="34" charset="0"/>
              </a:rPr>
              <a:t>from Internal Finance Division (IFD) of MeitY, Department for Promotion of Industry and Internal Trade (DPIIT), Department of Commerce (DoC), Department of Economic Affairs (DEA), Department of Revenue (DoR), Department of Telecommunications (DoT), representative from Project Management Agency (PMA) and two representatives from the Electronics Industry.</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dirty="0">
                <a:solidFill>
                  <a:srgbClr val="002060"/>
                </a:solidFill>
                <a:latin typeface="Arial" panose="020B0604020202020204" pitchFamily="34" charset="0"/>
                <a:cs typeface="Arial" panose="020B0604020202020204" pitchFamily="34" charset="0"/>
              </a:rPr>
              <a:t>EC shall meet </a:t>
            </a:r>
            <a:r>
              <a:rPr lang="en-IN" sz="2000" dirty="0" smtClean="0">
                <a:solidFill>
                  <a:srgbClr val="002060"/>
                </a:solidFill>
                <a:latin typeface="Arial" panose="020B0604020202020204" pitchFamily="34" charset="0"/>
                <a:cs typeface="Arial" panose="020B0604020202020204" pitchFamily="34" charset="0"/>
              </a:rPr>
              <a:t>to </a:t>
            </a:r>
            <a:r>
              <a:rPr lang="en-IN" sz="2000" dirty="0">
                <a:solidFill>
                  <a:srgbClr val="002060"/>
                </a:solidFill>
                <a:latin typeface="Arial" panose="020B0604020202020204" pitchFamily="34" charset="0"/>
                <a:cs typeface="Arial" panose="020B0604020202020204" pitchFamily="34" charset="0"/>
              </a:rPr>
              <a:t>ensure timely consideration of applications and conduct periodic </a:t>
            </a:r>
            <a:r>
              <a:rPr lang="en-IN" sz="2000" dirty="0" smtClean="0">
                <a:solidFill>
                  <a:srgbClr val="002060"/>
                </a:solidFill>
                <a:latin typeface="Arial" panose="020B0604020202020204" pitchFamily="34" charset="0"/>
                <a:cs typeface="Arial" panose="020B0604020202020204" pitchFamily="34" charset="0"/>
              </a:rPr>
              <a:t>reviews.</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dirty="0">
                <a:solidFill>
                  <a:srgbClr val="002060"/>
                </a:solidFill>
                <a:latin typeface="Arial" panose="020B0604020202020204" pitchFamily="34" charset="0"/>
                <a:cs typeface="Arial" panose="020B0604020202020204" pitchFamily="34" charset="0"/>
              </a:rPr>
              <a:t>EC shall consider applications, as submitted by the PMA for </a:t>
            </a:r>
            <a:r>
              <a:rPr lang="en-IN" sz="2000" b="1" dirty="0">
                <a:solidFill>
                  <a:srgbClr val="C00000"/>
                </a:solidFill>
                <a:latin typeface="Arial" panose="020B0604020202020204" pitchFamily="34" charset="0"/>
                <a:cs typeface="Arial" panose="020B0604020202020204" pitchFamily="34" charset="0"/>
              </a:rPr>
              <a:t>consideration under the Scheme </a:t>
            </a:r>
            <a:r>
              <a:rPr lang="en-IN" sz="2000" dirty="0">
                <a:solidFill>
                  <a:srgbClr val="002060"/>
                </a:solidFill>
                <a:latin typeface="Arial" panose="020B0604020202020204" pitchFamily="34" charset="0"/>
                <a:cs typeface="Arial" panose="020B0604020202020204" pitchFamily="34" charset="0"/>
              </a:rPr>
              <a:t>and make appropriate recommendations to the PMA for issuing approval letters. </a:t>
            </a:r>
          </a:p>
        </p:txBody>
      </p:sp>
    </p:spTree>
    <p:extLst>
      <p:ext uri="{BB962C8B-B14F-4D97-AF65-F5344CB8AC3E}">
        <p14:creationId xmlns:p14="http://schemas.microsoft.com/office/powerpoint/2010/main" val="2093212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Governing Council (GC) (Paragraph </a:t>
            </a:r>
            <a:r>
              <a:rPr lang="en-IN" sz="3200" dirty="0" smtClean="0"/>
              <a:t>10)</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553484" cy="37868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noProof="0" dirty="0" smtClean="0">
                <a:solidFill>
                  <a:prstClr val="white"/>
                </a:solidFill>
                <a:latin typeface="Calibri" panose="020F0502020204030204"/>
              </a:rPr>
              <a:t>10</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214313" y="881778"/>
            <a:ext cx="11744325" cy="544764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GC constituted under </a:t>
            </a:r>
            <a:r>
              <a:rPr lang="en-IN" sz="2000" dirty="0">
                <a:solidFill>
                  <a:srgbClr val="002060"/>
                </a:solidFill>
                <a:latin typeface="Arial" panose="020B0604020202020204" pitchFamily="34" charset="0"/>
                <a:cs typeface="Arial" panose="020B0604020202020204" pitchFamily="34" charset="0"/>
              </a:rPr>
              <a:t>the chairmanship of </a:t>
            </a:r>
            <a:r>
              <a:rPr lang="en-IN" sz="2000" b="1" dirty="0">
                <a:solidFill>
                  <a:srgbClr val="C00000"/>
                </a:solidFill>
                <a:latin typeface="Arial" panose="020B0604020202020204" pitchFamily="34" charset="0"/>
                <a:cs typeface="Arial" panose="020B0604020202020204" pitchFamily="34" charset="0"/>
              </a:rPr>
              <a:t>Secretary, MeitY</a:t>
            </a:r>
            <a:r>
              <a:rPr lang="en-IN" sz="2000" dirty="0">
                <a:solidFill>
                  <a:srgbClr val="002060"/>
                </a:solidFill>
                <a:latin typeface="Arial" panose="020B0604020202020204" pitchFamily="34" charset="0"/>
                <a:cs typeface="Arial" panose="020B0604020202020204" pitchFamily="34" charset="0"/>
              </a:rPr>
              <a:t> to review the progress of the Scheme and units / projects </a:t>
            </a:r>
            <a:r>
              <a:rPr lang="en-IN" sz="2000" dirty="0" smtClean="0">
                <a:solidFill>
                  <a:srgbClr val="002060"/>
                </a:solidFill>
                <a:latin typeface="Arial" panose="020B0604020202020204" pitchFamily="34" charset="0"/>
                <a:cs typeface="Arial" panose="020B0604020202020204" pitchFamily="34" charset="0"/>
              </a:rPr>
              <a:t>thereof. GC </a:t>
            </a:r>
            <a:r>
              <a:rPr lang="en-IN" sz="2000" dirty="0">
                <a:solidFill>
                  <a:srgbClr val="002060"/>
                </a:solidFill>
                <a:latin typeface="Arial" panose="020B0604020202020204" pitchFamily="34" charset="0"/>
                <a:cs typeface="Arial" panose="020B0604020202020204" pitchFamily="34" charset="0"/>
              </a:rPr>
              <a:t>shall comprise of experts from the Government and Industry.</a:t>
            </a:r>
          </a:p>
          <a:p>
            <a:pPr marL="342900" indent="-34290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GC </a:t>
            </a:r>
            <a:r>
              <a:rPr lang="en-IN" sz="2000" dirty="0">
                <a:solidFill>
                  <a:srgbClr val="002060"/>
                </a:solidFill>
                <a:latin typeface="Arial" panose="020B0604020202020204" pitchFamily="34" charset="0"/>
                <a:cs typeface="Arial" panose="020B0604020202020204" pitchFamily="34" charset="0"/>
              </a:rPr>
              <a:t>shall review, and amend, if deemed necessary, </a:t>
            </a:r>
            <a:r>
              <a:rPr lang="en-IN" sz="2000" b="1" dirty="0">
                <a:solidFill>
                  <a:srgbClr val="C00000"/>
                </a:solidFill>
                <a:latin typeface="Arial" panose="020B0604020202020204" pitchFamily="34" charset="0"/>
                <a:cs typeface="Arial" panose="020B0604020202020204" pitchFamily="34" charset="0"/>
              </a:rPr>
              <a:t>the list of goods eligible for the incentive </a:t>
            </a:r>
            <a:r>
              <a:rPr lang="en-IN" sz="2000" dirty="0">
                <a:solidFill>
                  <a:srgbClr val="002060"/>
                </a:solidFill>
                <a:latin typeface="Arial" panose="020B0604020202020204" pitchFamily="34" charset="0"/>
                <a:cs typeface="Arial" panose="020B0604020202020204" pitchFamily="34" charset="0"/>
              </a:rPr>
              <a:t>under the Scheme, along with the applicable investment thresholds.</a:t>
            </a:r>
          </a:p>
          <a:p>
            <a:pPr marL="342900" indent="-34290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a:t>
            </a:r>
            <a:r>
              <a:rPr lang="en-IN" sz="2000" dirty="0" smtClean="0">
                <a:solidFill>
                  <a:srgbClr val="002060"/>
                </a:solidFill>
                <a:latin typeface="Arial" panose="020B0604020202020204" pitchFamily="34" charset="0"/>
                <a:cs typeface="Arial" panose="020B0604020202020204" pitchFamily="34" charset="0"/>
              </a:rPr>
              <a:t>uthorized </a:t>
            </a:r>
            <a:r>
              <a:rPr lang="en-IN" sz="2000" dirty="0">
                <a:solidFill>
                  <a:srgbClr val="002060"/>
                </a:solidFill>
                <a:latin typeface="Arial" panose="020B0604020202020204" pitchFamily="34" charset="0"/>
                <a:cs typeface="Arial" panose="020B0604020202020204" pitchFamily="34" charset="0"/>
              </a:rPr>
              <a:t>to carry out any </a:t>
            </a:r>
            <a:r>
              <a:rPr lang="en-IN" sz="2000" b="1" dirty="0">
                <a:solidFill>
                  <a:srgbClr val="C00000"/>
                </a:solidFill>
                <a:latin typeface="Arial" panose="020B0604020202020204" pitchFamily="34" charset="0"/>
                <a:cs typeface="Arial" panose="020B0604020202020204" pitchFamily="34" charset="0"/>
              </a:rPr>
              <a:t>amendments in Scheme </a:t>
            </a:r>
            <a:r>
              <a:rPr lang="en-IN" sz="2000" b="1" dirty="0" smtClean="0">
                <a:solidFill>
                  <a:srgbClr val="C00000"/>
                </a:solidFill>
                <a:latin typeface="Arial" panose="020B0604020202020204" pitchFamily="34" charset="0"/>
                <a:cs typeface="Arial" panose="020B0604020202020204" pitchFamily="34" charset="0"/>
              </a:rPr>
              <a:t>Guidelines</a:t>
            </a:r>
            <a:endParaRPr lang="en-IN" sz="2000" dirty="0" smtClean="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D</a:t>
            </a:r>
            <a:r>
              <a:rPr lang="en-IN" sz="2000" dirty="0" smtClean="0">
                <a:solidFill>
                  <a:srgbClr val="002060"/>
                </a:solidFill>
                <a:latin typeface="Arial" panose="020B0604020202020204" pitchFamily="34" charset="0"/>
                <a:cs typeface="Arial" panose="020B0604020202020204" pitchFamily="34" charset="0"/>
              </a:rPr>
              <a:t>eal </a:t>
            </a:r>
            <a:r>
              <a:rPr lang="en-IN" sz="2000" dirty="0">
                <a:solidFill>
                  <a:srgbClr val="002060"/>
                </a:solidFill>
                <a:latin typeface="Arial" panose="020B0604020202020204" pitchFamily="34" charset="0"/>
                <a:cs typeface="Arial" panose="020B0604020202020204" pitchFamily="34" charset="0"/>
              </a:rPr>
              <a:t>with the </a:t>
            </a:r>
            <a:r>
              <a:rPr lang="en-IN" sz="2000" b="1" dirty="0">
                <a:solidFill>
                  <a:srgbClr val="C00000"/>
                </a:solidFill>
                <a:latin typeface="Arial" panose="020B0604020202020204" pitchFamily="34" charset="0"/>
                <a:cs typeface="Arial" panose="020B0604020202020204" pitchFamily="34" charset="0"/>
              </a:rPr>
              <a:t>exceptional cases to provide flexibility </a:t>
            </a:r>
            <a:r>
              <a:rPr lang="en-IN" sz="2000" dirty="0">
                <a:solidFill>
                  <a:srgbClr val="002060"/>
                </a:solidFill>
                <a:latin typeface="Arial" panose="020B0604020202020204" pitchFamily="34" charset="0"/>
                <a:cs typeface="Arial" panose="020B0604020202020204" pitchFamily="34" charset="0"/>
              </a:rPr>
              <a:t>in the scheme, especially in case of land, when different states and agencies have their own rules and regulations for lease of land.</a:t>
            </a:r>
          </a:p>
          <a:p>
            <a:pPr marL="342900" indent="-34290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The GC shall generally meet once in every three months or as often as necessary.</a:t>
            </a:r>
          </a:p>
        </p:txBody>
      </p:sp>
    </p:spTree>
    <p:extLst>
      <p:ext uri="{BB962C8B-B14F-4D97-AF65-F5344CB8AC3E}">
        <p14:creationId xmlns:p14="http://schemas.microsoft.com/office/powerpoint/2010/main" val="42383194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smtClean="0"/>
              <a:t>Claim </a:t>
            </a:r>
            <a:r>
              <a:rPr lang="en-IN" sz="3200" dirty="0"/>
              <a:t>for </a:t>
            </a:r>
            <a:r>
              <a:rPr lang="en-IN" sz="3200" dirty="0" smtClean="0"/>
              <a:t>Incentive (Paragraph 12)</a:t>
            </a:r>
            <a:endParaRPr lang="en-US"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1" y="35653"/>
            <a:ext cx="553483" cy="40725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smtClean="0">
                <a:solidFill>
                  <a:prstClr val="white"/>
                </a:solidFill>
                <a:latin typeface="Calibri" panose="020F0502020204030204"/>
              </a:rPr>
              <a:t>11</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323332" y="838914"/>
            <a:ext cx="11563866" cy="609397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An applicant shall be eligible for claiming incentive for the </a:t>
            </a:r>
            <a:r>
              <a:rPr lang="en-IN" sz="2000" b="1" dirty="0">
                <a:solidFill>
                  <a:srgbClr val="C00000"/>
                </a:solidFill>
                <a:latin typeface="Arial" panose="020B0604020202020204" pitchFamily="34" charset="0"/>
                <a:cs typeface="Arial" panose="020B0604020202020204" pitchFamily="34" charset="0"/>
              </a:rPr>
              <a:t>project / unit which is approved </a:t>
            </a:r>
            <a:r>
              <a:rPr lang="en-IN" sz="2000" dirty="0">
                <a:solidFill>
                  <a:srgbClr val="002060"/>
                </a:solidFill>
                <a:latin typeface="Arial" panose="020B0604020202020204" pitchFamily="34" charset="0"/>
                <a:cs typeface="Arial" panose="020B0604020202020204" pitchFamily="34" charset="0"/>
              </a:rPr>
              <a:t>under the scheme. The </a:t>
            </a:r>
            <a:r>
              <a:rPr lang="en-IN" sz="2000" dirty="0" smtClean="0">
                <a:solidFill>
                  <a:srgbClr val="002060"/>
                </a:solidFill>
                <a:latin typeface="Arial" panose="020B0604020202020204" pitchFamily="34" charset="0"/>
                <a:cs typeface="Arial" panose="020B0604020202020204" pitchFamily="34" charset="0"/>
              </a:rPr>
              <a:t>further Claim </a:t>
            </a:r>
            <a:r>
              <a:rPr lang="en-IN" sz="2000" dirty="0">
                <a:solidFill>
                  <a:srgbClr val="002060"/>
                </a:solidFill>
                <a:latin typeface="Arial" panose="020B0604020202020204" pitchFamily="34" charset="0"/>
                <a:cs typeface="Arial" panose="020B0604020202020204" pitchFamily="34" charset="0"/>
              </a:rPr>
              <a:t>for incentive may be submitted </a:t>
            </a:r>
            <a:r>
              <a:rPr lang="en-IN" sz="2000" dirty="0" smtClean="0">
                <a:solidFill>
                  <a:srgbClr val="002060"/>
                </a:solidFill>
                <a:latin typeface="Arial" panose="020B0604020202020204" pitchFamily="34" charset="0"/>
                <a:cs typeface="Arial" panose="020B0604020202020204" pitchFamily="34" charset="0"/>
              </a:rPr>
              <a:t>on </a:t>
            </a:r>
            <a:r>
              <a:rPr lang="en-IN" sz="2000" dirty="0">
                <a:solidFill>
                  <a:srgbClr val="002060"/>
                </a:solidFill>
                <a:latin typeface="Arial" panose="020B0604020202020204" pitchFamily="34" charset="0"/>
                <a:cs typeface="Arial" panose="020B0604020202020204" pitchFamily="34" charset="0"/>
              </a:rPr>
              <a:t>a six-monthly basis.</a:t>
            </a:r>
          </a:p>
          <a:p>
            <a:pPr marL="285750" indent="-285750" algn="just">
              <a:lnSpc>
                <a:spcPct val="150000"/>
              </a:lnSpc>
              <a:buFont typeface="Wingdings" panose="05000000000000000000" pitchFamily="2" charset="2"/>
              <a:buChar char="q"/>
            </a:pPr>
            <a:endParaRPr lang="en-IN"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PMA </a:t>
            </a:r>
            <a:r>
              <a:rPr lang="en-IN" sz="2000" dirty="0">
                <a:solidFill>
                  <a:srgbClr val="002060"/>
                </a:solidFill>
                <a:latin typeface="Arial" panose="020B0604020202020204" pitchFamily="34" charset="0"/>
                <a:cs typeface="Arial" panose="020B0604020202020204" pitchFamily="34" charset="0"/>
              </a:rPr>
              <a:t>shall have the right to verify any documents in relation to the Claim for Incentive including but not limited to actual bills / invoices for the amounts claimed. </a:t>
            </a:r>
            <a:endParaRPr lang="en-IN" sz="2000" dirty="0" smtClean="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In </a:t>
            </a:r>
            <a:r>
              <a:rPr lang="en-IN" sz="2000" dirty="0">
                <a:solidFill>
                  <a:srgbClr val="002060"/>
                </a:solidFill>
                <a:latin typeface="Arial" panose="020B0604020202020204" pitchFamily="34" charset="0"/>
                <a:cs typeface="Arial" panose="020B0604020202020204" pitchFamily="34" charset="0"/>
              </a:rPr>
              <a:t>case of </a:t>
            </a:r>
            <a:r>
              <a:rPr lang="en-IN" sz="2000" b="1" dirty="0">
                <a:solidFill>
                  <a:srgbClr val="C00000"/>
                </a:solidFill>
                <a:latin typeface="Arial" panose="020B0604020202020204" pitchFamily="34" charset="0"/>
                <a:cs typeface="Arial" panose="020B0604020202020204" pitchFamily="34" charset="0"/>
              </a:rPr>
              <a:t>doubt with respect to the eligibility of any capital expenditure </a:t>
            </a:r>
            <a:r>
              <a:rPr lang="en-IN" sz="2000" dirty="0" smtClean="0">
                <a:solidFill>
                  <a:srgbClr val="002060"/>
                </a:solidFill>
                <a:latin typeface="Arial" panose="020B0604020202020204" pitchFamily="34" charset="0"/>
                <a:cs typeface="Arial" panose="020B0604020202020204" pitchFamily="34" charset="0"/>
              </a:rPr>
              <a:t>- decision </a:t>
            </a:r>
            <a:r>
              <a:rPr lang="en-IN" sz="2000" dirty="0">
                <a:solidFill>
                  <a:srgbClr val="002060"/>
                </a:solidFill>
                <a:latin typeface="Arial" panose="020B0604020202020204" pitchFamily="34" charset="0"/>
                <a:cs typeface="Arial" panose="020B0604020202020204" pitchFamily="34" charset="0"/>
              </a:rPr>
              <a:t>of EC shall be final in this regard</a:t>
            </a:r>
            <a:r>
              <a:rPr lang="en-IN" sz="2000" dirty="0" smtClean="0">
                <a:solidFill>
                  <a:srgbClr val="002060"/>
                </a:solidFill>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Any </a:t>
            </a:r>
            <a:r>
              <a:rPr lang="en-IN" sz="2000" b="1" dirty="0">
                <a:solidFill>
                  <a:srgbClr val="C00000"/>
                </a:solidFill>
                <a:latin typeface="Arial" panose="020B0604020202020204" pitchFamily="34" charset="0"/>
                <a:cs typeface="Arial" panose="020B0604020202020204" pitchFamily="34" charset="0"/>
              </a:rPr>
              <a:t>variation in expenditure</a:t>
            </a:r>
            <a:r>
              <a:rPr lang="en-IN" sz="2000" dirty="0">
                <a:solidFill>
                  <a:srgbClr val="002060"/>
                </a:solidFill>
                <a:latin typeface="Arial" panose="020B0604020202020204" pitchFamily="34" charset="0"/>
                <a:cs typeface="Arial" panose="020B0604020202020204" pitchFamily="34" charset="0"/>
              </a:rPr>
              <a:t> </a:t>
            </a:r>
            <a:r>
              <a:rPr lang="en-IN" sz="2000" dirty="0" smtClean="0">
                <a:solidFill>
                  <a:srgbClr val="002060"/>
                </a:solidFill>
                <a:latin typeface="Arial" panose="020B0604020202020204" pitchFamily="34" charset="0"/>
                <a:cs typeface="Arial" panose="020B0604020202020204" pitchFamily="34" charset="0"/>
              </a:rPr>
              <a:t>due </a:t>
            </a:r>
            <a:r>
              <a:rPr lang="en-IN" sz="2000" dirty="0">
                <a:solidFill>
                  <a:srgbClr val="002060"/>
                </a:solidFill>
                <a:latin typeface="Arial" panose="020B0604020202020204" pitchFamily="34" charset="0"/>
                <a:cs typeface="Arial" panose="020B0604020202020204" pitchFamily="34" charset="0"/>
              </a:rPr>
              <a:t>to exchange rate variations, technology </a:t>
            </a:r>
            <a:r>
              <a:rPr lang="en-IN" sz="2000" dirty="0" smtClean="0">
                <a:solidFill>
                  <a:srgbClr val="002060"/>
                </a:solidFill>
                <a:latin typeface="Arial" panose="020B0604020202020204" pitchFamily="34" charset="0"/>
                <a:cs typeface="Arial" panose="020B0604020202020204" pitchFamily="34" charset="0"/>
              </a:rPr>
              <a:t>upgradation, etc. shall </a:t>
            </a:r>
            <a:r>
              <a:rPr lang="en-IN" sz="2000" dirty="0">
                <a:solidFill>
                  <a:srgbClr val="002060"/>
                </a:solidFill>
                <a:latin typeface="Arial" panose="020B0604020202020204" pitchFamily="34" charset="0"/>
                <a:cs typeface="Arial" panose="020B0604020202020204" pitchFamily="34" charset="0"/>
              </a:rPr>
              <a:t>be allowed </a:t>
            </a:r>
            <a:r>
              <a:rPr lang="en-IN" sz="2000" dirty="0" smtClean="0">
                <a:solidFill>
                  <a:srgbClr val="002060"/>
                </a:solidFill>
                <a:latin typeface="Arial" panose="020B0604020202020204" pitchFamily="34" charset="0"/>
                <a:cs typeface="Arial" panose="020B0604020202020204" pitchFamily="34" charset="0"/>
              </a:rPr>
              <a:t>as </a:t>
            </a:r>
            <a:r>
              <a:rPr lang="en-IN" sz="2000" dirty="0">
                <a:solidFill>
                  <a:srgbClr val="002060"/>
                </a:solidFill>
                <a:latin typeface="Arial" panose="020B0604020202020204" pitchFamily="34" charset="0"/>
                <a:cs typeface="Arial" panose="020B0604020202020204" pitchFamily="34" charset="0"/>
              </a:rPr>
              <a:t>long as </a:t>
            </a:r>
            <a:r>
              <a:rPr lang="en-IN" sz="2000" dirty="0" smtClean="0">
                <a:solidFill>
                  <a:srgbClr val="002060"/>
                </a:solidFill>
                <a:latin typeface="Arial" panose="020B0604020202020204" pitchFamily="34" charset="0"/>
                <a:cs typeface="Arial" panose="020B0604020202020204" pitchFamily="34" charset="0"/>
              </a:rPr>
              <a:t>total </a:t>
            </a:r>
            <a:r>
              <a:rPr lang="en-IN" sz="2000" dirty="0">
                <a:solidFill>
                  <a:srgbClr val="002060"/>
                </a:solidFill>
                <a:latin typeface="Arial" panose="020B0604020202020204" pitchFamily="34" charset="0"/>
                <a:cs typeface="Arial" panose="020B0604020202020204" pitchFamily="34" charset="0"/>
              </a:rPr>
              <a:t>actual expenditure is </a:t>
            </a:r>
            <a:r>
              <a:rPr lang="en-IN" sz="2000" dirty="0" smtClean="0">
                <a:solidFill>
                  <a:srgbClr val="002060"/>
                </a:solidFill>
                <a:latin typeface="Arial" panose="020B0604020202020204" pitchFamily="34" charset="0"/>
                <a:cs typeface="Arial" panose="020B0604020202020204" pitchFamily="34" charset="0"/>
              </a:rPr>
              <a:t>within approved </a:t>
            </a:r>
            <a:r>
              <a:rPr lang="en-IN" sz="2000" dirty="0">
                <a:solidFill>
                  <a:srgbClr val="002060"/>
                </a:solidFill>
                <a:latin typeface="Arial" panose="020B0604020202020204" pitchFamily="34" charset="0"/>
                <a:cs typeface="Arial" panose="020B0604020202020204" pitchFamily="34" charset="0"/>
              </a:rPr>
              <a:t>eligible capital expenditure</a:t>
            </a:r>
            <a:r>
              <a:rPr lang="en-IN" sz="2000" dirty="0" smtClean="0">
                <a:solidFill>
                  <a:srgbClr val="002060"/>
                </a:solidFill>
                <a:latin typeface="Arial" panose="020B0604020202020204" pitchFamily="34" charset="0"/>
                <a:cs typeface="Arial" panose="020B0604020202020204" pitchFamily="34" charset="0"/>
              </a:rPr>
              <a:t>.</a:t>
            </a:r>
          </a:p>
          <a:p>
            <a:pPr marL="285750" indent="-285750" algn="just">
              <a:lnSpc>
                <a:spcPct val="150000"/>
              </a:lnSpc>
              <a:buFont typeface="Wingdings" panose="05000000000000000000" pitchFamily="2" charset="2"/>
              <a:buChar char="q"/>
            </a:pPr>
            <a:endParaRPr lang="en-IN" dirty="0" smtClean="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The PMA shall process the claim for incentive on the basis of </a:t>
            </a:r>
            <a:r>
              <a:rPr lang="en-IN" sz="2000" b="1" dirty="0">
                <a:solidFill>
                  <a:srgbClr val="C00000"/>
                </a:solidFill>
                <a:latin typeface="Arial" panose="020B0604020202020204" pitchFamily="34" charset="0"/>
                <a:cs typeface="Arial" panose="020B0604020202020204" pitchFamily="34" charset="0"/>
              </a:rPr>
              <a:t>Verification </a:t>
            </a:r>
            <a:r>
              <a:rPr lang="en-IN" sz="2000" b="1" dirty="0" smtClean="0">
                <a:solidFill>
                  <a:srgbClr val="C00000"/>
                </a:solidFill>
                <a:latin typeface="Arial" panose="020B0604020202020204" pitchFamily="34" charset="0"/>
                <a:cs typeface="Arial" panose="020B0604020202020204" pitchFamily="34" charset="0"/>
              </a:rPr>
              <a:t>Report</a:t>
            </a:r>
            <a:r>
              <a:rPr lang="en-IN" sz="2000" dirty="0" smtClean="0">
                <a:solidFill>
                  <a:srgbClr val="002060"/>
                </a:solidFill>
                <a:latin typeface="Arial" panose="020B0604020202020204" pitchFamily="34" charset="0"/>
                <a:cs typeface="Arial" panose="020B0604020202020204" pitchFamily="34" charset="0"/>
              </a:rPr>
              <a:t>.</a:t>
            </a:r>
            <a:endParaRPr lang="en-IN"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366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814388"/>
          </a:xfrm>
        </p:spPr>
        <p:txBody>
          <a:bodyPr>
            <a:noAutofit/>
          </a:bodyPr>
          <a:lstStyle/>
          <a:p>
            <a:pPr algn="ctr">
              <a:lnSpc>
                <a:spcPct val="100000"/>
              </a:lnSpc>
              <a:spcBef>
                <a:spcPts val="0"/>
              </a:spcBef>
              <a:buClr>
                <a:srgbClr val="000000"/>
              </a:buClr>
              <a:buFont typeface="Arial"/>
            </a:pPr>
            <a:r>
              <a:rPr lang="en-US" sz="2800" b="1" dirty="0">
                <a:solidFill>
                  <a:srgbClr val="0B5394"/>
                </a:solidFill>
                <a:latin typeface="Arial"/>
                <a:ea typeface="Arial"/>
                <a:cs typeface="Arial"/>
              </a:rPr>
              <a:t>Scheme for Promotion of Manufacturing of Electronic Components and Semiconductors (SPECS) </a:t>
            </a:r>
            <a:endParaRPr lang="en-IN" sz="2800" b="1" dirty="0">
              <a:solidFill>
                <a:srgbClr val="0B5394"/>
              </a:solidFill>
              <a:latin typeface="Arial"/>
              <a:ea typeface="Arial"/>
              <a:cs typeface="Arial"/>
            </a:endParaRPr>
          </a:p>
        </p:txBody>
      </p:sp>
      <p:sp>
        <p:nvSpPr>
          <p:cNvPr id="5" name="Rectangle 4"/>
          <p:cNvSpPr/>
          <p:nvPr/>
        </p:nvSpPr>
        <p:spPr>
          <a:xfrm>
            <a:off x="455279" y="1051879"/>
            <a:ext cx="2738457" cy="669702"/>
          </a:xfrm>
          <a:prstGeom prst="rect">
            <a:avLst/>
          </a:prstGeom>
          <a:solidFill>
            <a:schemeClr val="bg1"/>
          </a:solid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C00000"/>
                </a:solidFill>
                <a:latin typeface="Arial" panose="020B0604020202020204" pitchFamily="34" charset="0"/>
                <a:cs typeface="Arial" panose="020B0604020202020204" pitchFamily="34" charset="0"/>
              </a:rPr>
              <a:t>Incentives</a:t>
            </a:r>
          </a:p>
          <a:p>
            <a:pPr algn="ctr">
              <a:lnSpc>
                <a:spcPct val="100000"/>
              </a:lnSpc>
            </a:pPr>
            <a:r>
              <a:rPr lang="en-US" sz="2000" b="1" dirty="0">
                <a:solidFill>
                  <a:srgbClr val="002060"/>
                </a:solidFill>
                <a:latin typeface="Arial" panose="020B0604020202020204" pitchFamily="34" charset="0"/>
                <a:cs typeface="Arial" panose="020B0604020202020204" pitchFamily="34" charset="0"/>
              </a:rPr>
              <a:t>(INR 3,285 crore)</a:t>
            </a:r>
            <a:endParaRPr lang="en-US" sz="1600" b="1"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3442727" y="1043296"/>
            <a:ext cx="8293994" cy="669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en-US" b="1" dirty="0">
                <a:solidFill>
                  <a:srgbClr val="002060"/>
                </a:solidFill>
                <a:latin typeface="Arial" panose="020B0604020202020204" pitchFamily="34" charset="0"/>
                <a:cs typeface="Arial" panose="020B0604020202020204" pitchFamily="34" charset="0"/>
              </a:rPr>
              <a:t>Financial Incentive of 25% on Capital Expenditure</a:t>
            </a:r>
            <a:r>
              <a:rPr lang="en-US" dirty="0">
                <a:solidFill>
                  <a:srgbClr val="002060"/>
                </a:solidFill>
                <a:latin typeface="Arial" panose="020B0604020202020204" pitchFamily="34" charset="0"/>
                <a:cs typeface="Arial" panose="020B0604020202020204" pitchFamily="34" charset="0"/>
              </a:rPr>
              <a:t>, on reimbursement basis</a:t>
            </a:r>
          </a:p>
        </p:txBody>
      </p:sp>
      <p:sp>
        <p:nvSpPr>
          <p:cNvPr id="7" name="Rectangle 6">
            <a:extLst>
              <a:ext uri="{FF2B5EF4-FFF2-40B4-BE49-F238E27FC236}">
                <a16:creationId xmlns:a16="http://schemas.microsoft.com/office/drawing/2014/main" xmlns="" id="{DD324D88-A464-4BC1-B833-B8938C7B4879}"/>
              </a:ext>
            </a:extLst>
          </p:cNvPr>
          <p:cNvSpPr/>
          <p:nvPr/>
        </p:nvSpPr>
        <p:spPr>
          <a:xfrm>
            <a:off x="455279" y="1963924"/>
            <a:ext cx="2738457" cy="669702"/>
          </a:xfrm>
          <a:prstGeom prst="rect">
            <a:avLst/>
          </a:prstGeom>
          <a:solidFill>
            <a:schemeClr val="bg1"/>
          </a:solid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C00000"/>
                </a:solidFill>
                <a:latin typeface="Arial" panose="020B0604020202020204" pitchFamily="34" charset="0"/>
                <a:cs typeface="Arial" panose="020B0604020202020204" pitchFamily="34" charset="0"/>
              </a:rPr>
              <a:t>Tenure</a:t>
            </a:r>
            <a:endParaRPr lang="en-US" sz="1600" b="1" dirty="0">
              <a:solidFill>
                <a:srgbClr val="C0000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14C100F7-CA72-4BFF-B4EB-5BA404C8D01C}"/>
              </a:ext>
            </a:extLst>
          </p:cNvPr>
          <p:cNvSpPr/>
          <p:nvPr/>
        </p:nvSpPr>
        <p:spPr>
          <a:xfrm>
            <a:off x="3442727" y="1963925"/>
            <a:ext cx="8293994" cy="669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en-US" b="1" dirty="0">
                <a:solidFill>
                  <a:srgbClr val="002060"/>
                </a:solidFill>
                <a:latin typeface="Arial" panose="020B0604020202020204" pitchFamily="34" charset="0"/>
                <a:cs typeface="Arial" panose="020B0604020202020204" pitchFamily="34" charset="0"/>
              </a:rPr>
              <a:t>3 Years for Filing Applications, 5 Years for Investment</a:t>
            </a:r>
            <a:endParaRPr lang="en-US" dirty="0">
              <a:solidFill>
                <a:srgbClr val="002060"/>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xmlns="" id="{9CBBE54E-F032-4E4F-A78A-860C49774E74}"/>
              </a:ext>
            </a:extLst>
          </p:cNvPr>
          <p:cNvSpPr/>
          <p:nvPr/>
        </p:nvSpPr>
        <p:spPr>
          <a:xfrm>
            <a:off x="455279" y="3004560"/>
            <a:ext cx="2738457" cy="669702"/>
          </a:xfrm>
          <a:prstGeom prst="rect">
            <a:avLst/>
          </a:prstGeom>
          <a:solidFill>
            <a:schemeClr val="bg1"/>
          </a:solid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C00000"/>
                </a:solidFill>
                <a:latin typeface="Arial" panose="020B0604020202020204" pitchFamily="34" charset="0"/>
                <a:cs typeface="Arial" panose="020B0604020202020204" pitchFamily="34" charset="0"/>
              </a:rPr>
              <a:t>Coverage</a:t>
            </a:r>
            <a:endParaRPr lang="en-US" sz="1600" b="1" dirty="0">
              <a:solidFill>
                <a:srgbClr val="C00000"/>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CE7A132C-E24B-47FF-9169-23AD78AF16B2}"/>
              </a:ext>
            </a:extLst>
          </p:cNvPr>
          <p:cNvSpPr/>
          <p:nvPr/>
        </p:nvSpPr>
        <p:spPr>
          <a:xfrm>
            <a:off x="3442727" y="2771775"/>
            <a:ext cx="8293994" cy="1142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0000"/>
              </a:lnSpc>
            </a:pPr>
            <a:r>
              <a:rPr lang="en-US" b="1" dirty="0">
                <a:solidFill>
                  <a:srgbClr val="002060"/>
                </a:solidFill>
                <a:latin typeface="Arial" panose="020B0604020202020204" pitchFamily="34" charset="0"/>
                <a:cs typeface="Arial" panose="020B0604020202020204" pitchFamily="34" charset="0"/>
              </a:rPr>
              <a:t>Electronic components, semiconductor/ display fabrication units, ATMP units, specialized sub-assemblies and capital goods for manufacture of aforesaid goods</a:t>
            </a:r>
            <a:r>
              <a:rPr lang="en-US" b="1" dirty="0" smtClean="0">
                <a:solidFill>
                  <a:srgbClr val="002060"/>
                </a:solidFill>
                <a:latin typeface="Arial" panose="020B0604020202020204" pitchFamily="34" charset="0"/>
                <a:cs typeface="Arial" panose="020B0604020202020204" pitchFamily="34" charset="0"/>
              </a:rPr>
              <a:t>. </a:t>
            </a:r>
            <a:r>
              <a:rPr lang="en-US" b="1" dirty="0" smtClean="0">
                <a:solidFill>
                  <a:srgbClr val="C00000"/>
                </a:solidFill>
                <a:latin typeface="Arial" panose="020B0604020202020204" pitchFamily="34" charset="0"/>
                <a:cs typeface="Arial" panose="020B0604020202020204" pitchFamily="34" charset="0"/>
              </a:rPr>
              <a:t>(</a:t>
            </a:r>
            <a:r>
              <a:rPr lang="en-US" b="1" dirty="0">
                <a:solidFill>
                  <a:srgbClr val="C00000"/>
                </a:solidFill>
                <a:latin typeface="Arial" panose="020B0604020202020204" pitchFamily="34" charset="0"/>
                <a:cs typeface="Arial" panose="020B0604020202020204" pitchFamily="34" charset="0"/>
              </a:rPr>
              <a:t>Electronics Products such as Mobiles and Consumer Goods excluded)</a:t>
            </a:r>
          </a:p>
        </p:txBody>
      </p:sp>
      <p:sp>
        <p:nvSpPr>
          <p:cNvPr id="11" name="Rectangle 10">
            <a:extLst>
              <a:ext uri="{FF2B5EF4-FFF2-40B4-BE49-F238E27FC236}">
                <a16:creationId xmlns:a16="http://schemas.microsoft.com/office/drawing/2014/main" xmlns="" id="{0CC3E1A9-36A3-4CB0-9065-3DB96071B4A9}"/>
              </a:ext>
            </a:extLst>
          </p:cNvPr>
          <p:cNvSpPr/>
          <p:nvPr/>
        </p:nvSpPr>
        <p:spPr>
          <a:xfrm>
            <a:off x="483109" y="4992282"/>
            <a:ext cx="2738457" cy="669702"/>
          </a:xfrm>
          <a:prstGeom prst="rect">
            <a:avLst/>
          </a:prstGeom>
          <a:solidFill>
            <a:schemeClr val="bg1"/>
          </a:solid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C00000"/>
                </a:solidFill>
                <a:latin typeface="Arial" panose="020B0604020202020204" pitchFamily="34" charset="0"/>
                <a:cs typeface="Arial" panose="020B0604020202020204" pitchFamily="34" charset="0"/>
              </a:rPr>
              <a:t>Eligibility</a:t>
            </a:r>
            <a:endParaRPr lang="en-US" sz="1600" b="1" dirty="0">
              <a:solidFill>
                <a:srgbClr val="C00000"/>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xmlns="" id="{9899109B-3086-40D3-AA3F-26912E6A6E23}"/>
              </a:ext>
            </a:extLst>
          </p:cNvPr>
          <p:cNvSpPr/>
          <p:nvPr/>
        </p:nvSpPr>
        <p:spPr>
          <a:xfrm>
            <a:off x="3442727" y="4978913"/>
            <a:ext cx="8293994" cy="669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b="1" dirty="0">
                <a:solidFill>
                  <a:srgbClr val="002060"/>
                </a:solidFill>
                <a:latin typeface="Arial" panose="020B0604020202020204" pitchFamily="34" charset="0"/>
                <a:cs typeface="Arial" panose="020B0604020202020204" pitchFamily="34" charset="0"/>
              </a:rPr>
              <a:t>Investments in new and expansion of capacity / modernization and diversification of existing units</a:t>
            </a:r>
          </a:p>
        </p:txBody>
      </p:sp>
      <p:sp>
        <p:nvSpPr>
          <p:cNvPr id="13" name="Rectangle 12">
            <a:extLst>
              <a:ext uri="{FF2B5EF4-FFF2-40B4-BE49-F238E27FC236}">
                <a16:creationId xmlns:a16="http://schemas.microsoft.com/office/drawing/2014/main" xmlns="" id="{219D2F6C-6B3A-469D-92B3-0FE9B4D50626}"/>
              </a:ext>
            </a:extLst>
          </p:cNvPr>
          <p:cNvSpPr/>
          <p:nvPr/>
        </p:nvSpPr>
        <p:spPr>
          <a:xfrm>
            <a:off x="483109" y="5936603"/>
            <a:ext cx="2738457" cy="669702"/>
          </a:xfrm>
          <a:prstGeom prst="rect">
            <a:avLst/>
          </a:prstGeom>
          <a:solidFill>
            <a:schemeClr val="bg1"/>
          </a:solid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C00000"/>
                </a:solidFill>
                <a:latin typeface="Arial" panose="020B0604020202020204" pitchFamily="34" charset="0"/>
                <a:cs typeface="Arial" panose="020B0604020202020204" pitchFamily="34" charset="0"/>
              </a:rPr>
              <a:t>Minimum Investment Threshold</a:t>
            </a:r>
            <a:endParaRPr lang="en-US" sz="1600" b="1" dirty="0">
              <a:solidFill>
                <a:srgbClr val="C0000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xmlns="" id="{602CCC8C-691F-42A0-AEB1-18FB2DCE82CE}"/>
              </a:ext>
            </a:extLst>
          </p:cNvPr>
          <p:cNvSpPr/>
          <p:nvPr/>
        </p:nvSpPr>
        <p:spPr>
          <a:xfrm>
            <a:off x="3442727" y="5912851"/>
            <a:ext cx="8293994" cy="669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b="1" dirty="0">
                <a:solidFill>
                  <a:srgbClr val="002060"/>
                </a:solidFill>
                <a:latin typeface="Arial" panose="020B0604020202020204" pitchFamily="34" charset="0"/>
                <a:cs typeface="Arial" panose="020B0604020202020204" pitchFamily="34" charset="0"/>
              </a:rPr>
              <a:t>Ranges from INR 5 crore to 1,000 crore (Will encourage Domestic Players)</a:t>
            </a:r>
          </a:p>
        </p:txBody>
      </p:sp>
      <p:sp>
        <p:nvSpPr>
          <p:cNvPr id="15" name="Rectangle 14">
            <a:extLst>
              <a:ext uri="{FF2B5EF4-FFF2-40B4-BE49-F238E27FC236}">
                <a16:creationId xmlns:a16="http://schemas.microsoft.com/office/drawing/2014/main" xmlns="" id="{C96E87F3-3EDA-443A-AE49-EF023AB264F4}"/>
              </a:ext>
            </a:extLst>
          </p:cNvPr>
          <p:cNvSpPr/>
          <p:nvPr/>
        </p:nvSpPr>
        <p:spPr>
          <a:xfrm>
            <a:off x="455279" y="4055877"/>
            <a:ext cx="2738457" cy="669702"/>
          </a:xfrm>
          <a:prstGeom prst="rect">
            <a:avLst/>
          </a:prstGeom>
          <a:solidFill>
            <a:schemeClr val="bg1"/>
          </a:solid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C00000"/>
                </a:solidFill>
                <a:latin typeface="Arial" panose="020B0604020202020204" pitchFamily="34" charset="0"/>
                <a:cs typeface="Arial" panose="020B0604020202020204" pitchFamily="34" charset="0"/>
              </a:rPr>
              <a:t>Eligible Capex</a:t>
            </a:r>
            <a:endParaRPr lang="en-US" sz="1600" b="1" dirty="0">
              <a:solidFill>
                <a:srgbClr val="C00000"/>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xmlns="" id="{5CA866B7-359E-4377-AA47-98089F67244D}"/>
              </a:ext>
            </a:extLst>
          </p:cNvPr>
          <p:cNvSpPr/>
          <p:nvPr/>
        </p:nvSpPr>
        <p:spPr>
          <a:xfrm>
            <a:off x="3442727" y="4044975"/>
            <a:ext cx="8293994" cy="669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b="1" dirty="0">
                <a:solidFill>
                  <a:srgbClr val="002060"/>
                </a:solidFill>
                <a:latin typeface="Arial" panose="020B0604020202020204" pitchFamily="34" charset="0"/>
                <a:cs typeface="Arial" panose="020B0604020202020204" pitchFamily="34" charset="0"/>
              </a:rPr>
              <a:t>Plant, Machinery, Equipment, </a:t>
            </a:r>
            <a:r>
              <a:rPr lang="en-US" b="1" dirty="0" smtClean="0">
                <a:solidFill>
                  <a:srgbClr val="002060"/>
                </a:solidFill>
                <a:latin typeface="Arial" panose="020B0604020202020204" pitchFamily="34" charset="0"/>
                <a:cs typeface="Arial" panose="020B0604020202020204" pitchFamily="34" charset="0"/>
              </a:rPr>
              <a:t>Associated Utilities and Technology including R&amp;D  </a:t>
            </a:r>
            <a:r>
              <a:rPr lang="en-US" b="1" dirty="0" smtClean="0">
                <a:solidFill>
                  <a:srgbClr val="C00000"/>
                </a:solidFill>
                <a:latin typeface="Arial" panose="020B0604020202020204" pitchFamily="34" charset="0"/>
                <a:cs typeface="Arial" panose="020B0604020202020204" pitchFamily="34" charset="0"/>
              </a:rPr>
              <a:t>(</a:t>
            </a:r>
            <a:r>
              <a:rPr lang="en-US" b="1" dirty="0">
                <a:solidFill>
                  <a:srgbClr val="C00000"/>
                </a:solidFill>
                <a:latin typeface="Arial" panose="020B0604020202020204" pitchFamily="34" charset="0"/>
                <a:cs typeface="Arial" panose="020B0604020202020204" pitchFamily="34" charset="0"/>
              </a:rPr>
              <a:t>Land and Building excluded)</a:t>
            </a:r>
          </a:p>
        </p:txBody>
      </p:sp>
    </p:spTree>
    <p:extLst>
      <p:ext uri="{BB962C8B-B14F-4D97-AF65-F5344CB8AC3E}">
        <p14:creationId xmlns:p14="http://schemas.microsoft.com/office/powerpoint/2010/main" val="124504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Disbursement of Incentive (Paragraph </a:t>
            </a:r>
            <a:r>
              <a:rPr lang="en-IN" sz="3200" dirty="0" smtClean="0"/>
              <a:t>13)</a:t>
            </a:r>
            <a:endParaRPr lang="en-US"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524907" y="919263"/>
            <a:ext cx="11219620" cy="5632311"/>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The incentive against the eligible capital expenditure shall be released after the approval of the claim for incentive by PMA, </a:t>
            </a:r>
            <a:r>
              <a:rPr lang="en-IN" sz="2000" b="1" dirty="0">
                <a:solidFill>
                  <a:srgbClr val="C00000"/>
                </a:solidFill>
                <a:latin typeface="Arial" panose="020B0604020202020204" pitchFamily="34" charset="0"/>
                <a:cs typeface="Arial" panose="020B0604020202020204" pitchFamily="34" charset="0"/>
              </a:rPr>
              <a:t>subject to </a:t>
            </a:r>
            <a:endParaRPr lang="en-IN" sz="2000" b="1" dirty="0" smtClean="0">
              <a:solidFill>
                <a:srgbClr val="C00000"/>
              </a:solidFill>
              <a:latin typeface="Arial" panose="020B0604020202020204" pitchFamily="34" charset="0"/>
              <a:cs typeface="Arial" panose="020B0604020202020204" pitchFamily="34" charset="0"/>
            </a:endParaRPr>
          </a:p>
          <a:p>
            <a:pPr marL="800100" lvl="1" indent="-342900" algn="just">
              <a:lnSpc>
                <a:spcPct val="150000"/>
              </a:lnSpc>
              <a:buFont typeface="Arial" panose="020B0604020202020204" pitchFamily="34" charset="0"/>
              <a:buChar char="•"/>
            </a:pPr>
            <a:r>
              <a:rPr lang="en-IN" sz="2000" b="1" dirty="0" smtClean="0">
                <a:solidFill>
                  <a:srgbClr val="C00000"/>
                </a:solidFill>
                <a:latin typeface="Arial" panose="020B0604020202020204" pitchFamily="34" charset="0"/>
                <a:cs typeface="Arial" panose="020B0604020202020204" pitchFamily="34" charset="0"/>
              </a:rPr>
              <a:t>capital </a:t>
            </a:r>
            <a:r>
              <a:rPr lang="en-IN" sz="2000" b="1" dirty="0">
                <a:solidFill>
                  <a:srgbClr val="C00000"/>
                </a:solidFill>
                <a:latin typeface="Arial" panose="020B0604020202020204" pitchFamily="34" charset="0"/>
                <a:cs typeface="Arial" panose="020B0604020202020204" pitchFamily="34" charset="0"/>
              </a:rPr>
              <a:t>expenditure meeting the minimum threshold </a:t>
            </a:r>
            <a:r>
              <a:rPr lang="en-IN" sz="2000" b="1" dirty="0" smtClean="0">
                <a:solidFill>
                  <a:srgbClr val="C00000"/>
                </a:solidFill>
                <a:latin typeface="Arial" panose="020B0604020202020204" pitchFamily="34" charset="0"/>
                <a:cs typeface="Arial" panose="020B0604020202020204" pitchFamily="34" charset="0"/>
              </a:rPr>
              <a:t>value,</a:t>
            </a:r>
            <a:endParaRPr lang="en-IN" sz="2000" b="1" dirty="0">
              <a:solidFill>
                <a:srgbClr val="C00000"/>
              </a:solidFill>
              <a:latin typeface="Arial" panose="020B0604020202020204" pitchFamily="34" charset="0"/>
              <a:cs typeface="Arial" panose="020B0604020202020204" pitchFamily="34" charset="0"/>
            </a:endParaRPr>
          </a:p>
          <a:p>
            <a:pPr marL="800100" lvl="1" indent="-342900" algn="just">
              <a:lnSpc>
                <a:spcPct val="150000"/>
              </a:lnSpc>
              <a:buFont typeface="Arial" panose="020B0604020202020204" pitchFamily="34" charset="0"/>
              <a:buChar char="•"/>
            </a:pPr>
            <a:r>
              <a:rPr lang="en-IN" sz="2000" b="1" dirty="0" smtClean="0">
                <a:solidFill>
                  <a:srgbClr val="C00000"/>
                </a:solidFill>
                <a:latin typeface="Arial" panose="020B0604020202020204" pitchFamily="34" charset="0"/>
                <a:cs typeface="Arial" panose="020B0604020202020204" pitchFamily="34" charset="0"/>
              </a:rPr>
              <a:t>commencement </a:t>
            </a:r>
            <a:r>
              <a:rPr lang="en-IN" sz="2000" b="1" dirty="0">
                <a:solidFill>
                  <a:srgbClr val="C00000"/>
                </a:solidFill>
                <a:latin typeface="Arial" panose="020B0604020202020204" pitchFamily="34" charset="0"/>
                <a:cs typeface="Arial" panose="020B0604020202020204" pitchFamily="34" charset="0"/>
              </a:rPr>
              <a:t>of commercial production</a:t>
            </a:r>
            <a:r>
              <a:rPr lang="en-IN" sz="2000" b="1" dirty="0">
                <a:solidFill>
                  <a:srgbClr val="002060"/>
                </a:solidFill>
                <a:latin typeface="Arial" panose="020B0604020202020204" pitchFamily="34" charset="0"/>
                <a:cs typeface="Arial" panose="020B0604020202020204" pitchFamily="34" charset="0"/>
              </a:rPr>
              <a:t>,</a:t>
            </a:r>
            <a:r>
              <a:rPr lang="en-IN" sz="2000" dirty="0">
                <a:solidFill>
                  <a:srgbClr val="002060"/>
                </a:solidFill>
                <a:latin typeface="Arial" panose="020B0604020202020204" pitchFamily="34" charset="0"/>
                <a:cs typeface="Arial" panose="020B0604020202020204" pitchFamily="34" charset="0"/>
              </a:rPr>
              <a:t> </a:t>
            </a:r>
            <a:endParaRPr lang="en-IN" sz="2000" dirty="0" smtClean="0">
              <a:solidFill>
                <a:srgbClr val="002060"/>
              </a:solidFill>
              <a:latin typeface="Arial" panose="020B0604020202020204" pitchFamily="34" charset="0"/>
              <a:cs typeface="Arial" panose="020B0604020202020204" pitchFamily="34" charset="0"/>
            </a:endParaRPr>
          </a:p>
          <a:p>
            <a:pPr marL="800100" lvl="1" indent="-342900" algn="just">
              <a:lnSpc>
                <a:spcPct val="150000"/>
              </a:lnSpc>
              <a:buFont typeface="Arial" panose="020B0604020202020204" pitchFamily="34" charset="0"/>
              <a:buChar char="•"/>
            </a:pPr>
            <a:r>
              <a:rPr lang="en-IN" sz="2000" dirty="0" smtClean="0">
                <a:solidFill>
                  <a:srgbClr val="002060"/>
                </a:solidFill>
                <a:latin typeface="Arial" panose="020B0604020202020204" pitchFamily="34" charset="0"/>
                <a:cs typeface="Arial" panose="020B0604020202020204" pitchFamily="34" charset="0"/>
              </a:rPr>
              <a:t>compliance </a:t>
            </a:r>
            <a:r>
              <a:rPr lang="en-IN" sz="2000" dirty="0">
                <a:solidFill>
                  <a:srgbClr val="002060"/>
                </a:solidFill>
                <a:latin typeface="Arial" panose="020B0604020202020204" pitchFamily="34" charset="0"/>
                <a:cs typeface="Arial" panose="020B0604020202020204" pitchFamily="34" charset="0"/>
              </a:rPr>
              <a:t>to </a:t>
            </a:r>
            <a:r>
              <a:rPr lang="en-IN" sz="2000" dirty="0" smtClean="0">
                <a:solidFill>
                  <a:srgbClr val="002060"/>
                </a:solidFill>
                <a:latin typeface="Arial" panose="020B0604020202020204" pitchFamily="34" charset="0"/>
                <a:cs typeface="Arial" panose="020B0604020202020204" pitchFamily="34" charset="0"/>
              </a:rPr>
              <a:t>terms </a:t>
            </a:r>
            <a:r>
              <a:rPr lang="en-IN" sz="2000" dirty="0">
                <a:solidFill>
                  <a:srgbClr val="002060"/>
                </a:solidFill>
                <a:latin typeface="Arial" panose="020B0604020202020204" pitchFamily="34" charset="0"/>
                <a:cs typeface="Arial" panose="020B0604020202020204" pitchFamily="34" charset="0"/>
              </a:rPr>
              <a:t>and conditions stipulated in the Scheme / Guidelines / Approval Letter</a:t>
            </a:r>
            <a:r>
              <a:rPr lang="en-IN" sz="2000" dirty="0" smtClean="0">
                <a:solidFill>
                  <a:srgbClr val="002060"/>
                </a:solidFill>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dirty="0">
                <a:solidFill>
                  <a:srgbClr val="002060"/>
                </a:solidFill>
                <a:latin typeface="Arial" panose="020B0604020202020204" pitchFamily="34" charset="0"/>
                <a:cs typeface="Arial" panose="020B0604020202020204" pitchFamily="34" charset="0"/>
              </a:rPr>
              <a:t>PMA shall disburse the funds immediately upon completion of all pre- disbursal formalities by the </a:t>
            </a:r>
            <a:r>
              <a:rPr lang="en-IN" sz="2000" dirty="0" smtClean="0">
                <a:solidFill>
                  <a:srgbClr val="002060"/>
                </a:solidFill>
                <a:latin typeface="Arial" panose="020B0604020202020204" pitchFamily="34" charset="0"/>
                <a:cs typeface="Arial" panose="020B0604020202020204" pitchFamily="34" charset="0"/>
              </a:rPr>
              <a:t>Applicant. The </a:t>
            </a:r>
            <a:r>
              <a:rPr lang="en-IN" sz="2000" dirty="0">
                <a:solidFill>
                  <a:srgbClr val="002060"/>
                </a:solidFill>
                <a:latin typeface="Arial" panose="020B0604020202020204" pitchFamily="34" charset="0"/>
                <a:cs typeface="Arial" panose="020B0604020202020204" pitchFamily="34" charset="0"/>
              </a:rPr>
              <a:t>disbursement of incentive may be in the form of </a:t>
            </a:r>
            <a:r>
              <a:rPr lang="en-IN" sz="2000" b="1" dirty="0">
                <a:solidFill>
                  <a:srgbClr val="C00000"/>
                </a:solidFill>
                <a:latin typeface="Arial" panose="020B0604020202020204" pitchFamily="34" charset="0"/>
                <a:cs typeface="Arial" panose="020B0604020202020204" pitchFamily="34" charset="0"/>
              </a:rPr>
              <a:t>Direct Bank Transfer</a:t>
            </a:r>
            <a:r>
              <a:rPr lang="en-IN" sz="2000" b="1" dirty="0">
                <a:solidFill>
                  <a:srgbClr val="002060"/>
                </a:solidFill>
                <a:latin typeface="Arial" panose="020B0604020202020204" pitchFamily="34" charset="0"/>
                <a:cs typeface="Arial" panose="020B0604020202020204" pitchFamily="34" charset="0"/>
              </a:rPr>
              <a:t>.</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U</a:t>
            </a:r>
            <a:r>
              <a:rPr lang="en-US" sz="2000" dirty="0" smtClean="0">
                <a:solidFill>
                  <a:srgbClr val="002060"/>
                </a:solidFill>
                <a:latin typeface="Arial" panose="020B0604020202020204" pitchFamily="34" charset="0"/>
                <a:cs typeface="Arial" panose="020B0604020202020204" pitchFamily="34" charset="0"/>
              </a:rPr>
              <a:t>nits </a:t>
            </a:r>
            <a:r>
              <a:rPr lang="en-US" sz="2000" dirty="0">
                <a:solidFill>
                  <a:srgbClr val="002060"/>
                </a:solidFill>
                <a:latin typeface="Arial" panose="020B0604020202020204" pitchFamily="34" charset="0"/>
                <a:cs typeface="Arial" panose="020B0604020202020204" pitchFamily="34" charset="0"/>
              </a:rPr>
              <a:t>receiving incentive under SPECS shall have to </a:t>
            </a:r>
            <a:r>
              <a:rPr lang="en-US" sz="2000" b="1" dirty="0">
                <a:solidFill>
                  <a:srgbClr val="C00000"/>
                </a:solidFill>
                <a:latin typeface="Arial" panose="020B0604020202020204" pitchFamily="34" charset="0"/>
                <a:cs typeface="Arial" panose="020B0604020202020204" pitchFamily="34" charset="0"/>
              </a:rPr>
              <a:t>remain in commercial production for a period of at least 3 (three) years from the date of commencement of commercial production or 1 (one) year from the date of receipt of last incentive</a:t>
            </a:r>
            <a:r>
              <a:rPr lang="en-US" sz="2000" dirty="0">
                <a:solidFill>
                  <a:srgbClr val="002060"/>
                </a:solidFill>
                <a:latin typeface="Arial" panose="020B0604020202020204" pitchFamily="34" charset="0"/>
                <a:cs typeface="Arial" panose="020B0604020202020204" pitchFamily="34" charset="0"/>
              </a:rPr>
              <a:t>, whichever is later. </a:t>
            </a:r>
          </a:p>
        </p:txBody>
      </p:sp>
      <p:sp>
        <p:nvSpPr>
          <p:cNvPr id="7" name="Oval 6">
            <a:extLst>
              <a:ext uri="{FF2B5EF4-FFF2-40B4-BE49-F238E27FC236}">
                <a16:creationId xmlns="" xmlns:a16="http://schemas.microsoft.com/office/drawing/2014/main" id="{84E3F0E4-9BC8-4E6D-9B7B-81EE8A5EBE95}"/>
              </a:ext>
            </a:extLst>
          </p:cNvPr>
          <p:cNvSpPr/>
          <p:nvPr/>
        </p:nvSpPr>
        <p:spPr>
          <a:xfrm>
            <a:off x="0" y="82720"/>
            <a:ext cx="553483" cy="42154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kumimoji="0" lang="en-IN" sz="1600" b="1" i="0" u="none" strike="noStrike" kern="1200" cap="none" spc="0" normalizeH="0" baseline="0" noProof="0" dirty="0" smtClean="0">
                <a:ln>
                  <a:noFill/>
                </a:ln>
                <a:solidFill>
                  <a:prstClr val="white"/>
                </a:solidFill>
                <a:effectLst/>
                <a:uLnTx/>
                <a:uFillTx/>
                <a:latin typeface="Calibri" panose="020F0502020204030204"/>
                <a:ea typeface="+mn-ea"/>
                <a:cs typeface="+mn-cs"/>
              </a:rPr>
              <a:t>11</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007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smtClean="0"/>
              <a:t> Provision w.r.t Changes/ Deviations (Paragraph 15)</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3"/>
            <a:ext cx="582058" cy="42154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noProof="0" dirty="0" smtClean="0">
                <a:solidFill>
                  <a:prstClr val="white"/>
                </a:solidFill>
                <a:latin typeface="Calibri" panose="020F0502020204030204"/>
              </a:rPr>
              <a:t>12</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337621" y="1010369"/>
            <a:ext cx="11363842" cy="517064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1700" dirty="0"/>
              <a:t> </a:t>
            </a:r>
            <a:r>
              <a:rPr lang="en-IN" sz="2000" dirty="0" smtClean="0">
                <a:solidFill>
                  <a:srgbClr val="002060"/>
                </a:solidFill>
                <a:latin typeface="Arial" panose="020B0604020202020204" pitchFamily="34" charset="0"/>
                <a:cs typeface="Arial" panose="020B0604020202020204" pitchFamily="34" charset="0"/>
              </a:rPr>
              <a:t>Any </a:t>
            </a:r>
            <a:r>
              <a:rPr lang="en-IN" sz="2000" dirty="0">
                <a:solidFill>
                  <a:srgbClr val="002060"/>
                </a:solidFill>
                <a:latin typeface="Arial" panose="020B0604020202020204" pitchFamily="34" charset="0"/>
                <a:cs typeface="Arial" panose="020B0604020202020204" pitchFamily="34" charset="0"/>
              </a:rPr>
              <a:t>change / deviation in the </a:t>
            </a:r>
            <a:r>
              <a:rPr lang="en-IN" sz="2000" u="sng" dirty="0">
                <a:solidFill>
                  <a:srgbClr val="002060"/>
                </a:solidFill>
                <a:latin typeface="Arial" panose="020B0604020202020204" pitchFamily="34" charset="0"/>
                <a:cs typeface="Arial" panose="020B0604020202020204" pitchFamily="34" charset="0"/>
              </a:rPr>
              <a:t>location of a project / unit</a:t>
            </a:r>
            <a:r>
              <a:rPr lang="en-IN" sz="2000" b="1"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filing the application and before approval of the same</a:t>
            </a:r>
            <a:r>
              <a:rPr lang="en-IN" sz="2000" b="1" dirty="0">
                <a:solidFill>
                  <a:srgbClr val="002060"/>
                </a:solidFill>
                <a:latin typeface="Arial" panose="020B0604020202020204" pitchFamily="34" charset="0"/>
                <a:cs typeface="Arial" panose="020B0604020202020204" pitchFamily="34" charset="0"/>
              </a:rPr>
              <a:t>, </a:t>
            </a:r>
            <a:r>
              <a:rPr lang="en-IN" sz="2000" dirty="0">
                <a:solidFill>
                  <a:srgbClr val="002060"/>
                </a:solidFill>
                <a:latin typeface="Arial" panose="020B0604020202020204" pitchFamily="34" charset="0"/>
                <a:cs typeface="Arial" panose="020B0604020202020204" pitchFamily="34" charset="0"/>
              </a:rPr>
              <a:t>shall be allowed by PMA after due </a:t>
            </a:r>
            <a:r>
              <a:rPr lang="en-IN" sz="2000" dirty="0" smtClean="0">
                <a:solidFill>
                  <a:srgbClr val="002060"/>
                </a:solidFill>
                <a:latin typeface="Arial" panose="020B0604020202020204" pitchFamily="34" charset="0"/>
                <a:cs typeface="Arial" panose="020B0604020202020204" pitchFamily="34" charset="0"/>
              </a:rPr>
              <a:t>verification.</a:t>
            </a: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Any change / deviation in the </a:t>
            </a:r>
            <a:r>
              <a:rPr lang="en-IN" sz="2000" u="sng" dirty="0">
                <a:solidFill>
                  <a:srgbClr val="002060"/>
                </a:solidFill>
                <a:latin typeface="Arial" panose="020B0604020202020204" pitchFamily="34" charset="0"/>
                <a:cs typeface="Arial" panose="020B0604020202020204" pitchFamily="34" charset="0"/>
              </a:rPr>
              <a:t>location of a project / unit</a:t>
            </a:r>
            <a:r>
              <a:rPr lang="en-IN" sz="2000"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approval of the project</a:t>
            </a:r>
            <a:r>
              <a:rPr lang="en-IN" sz="2000" dirty="0">
                <a:solidFill>
                  <a:srgbClr val="002060"/>
                </a:solidFill>
                <a:latin typeface="Arial" panose="020B0604020202020204" pitchFamily="34" charset="0"/>
                <a:cs typeface="Arial" panose="020B0604020202020204" pitchFamily="34" charset="0"/>
              </a:rPr>
              <a:t>, shall be intimated by PMA to the EC for consideration and recommendation. </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Any deviation with respect to </a:t>
            </a:r>
            <a:r>
              <a:rPr lang="en-IN" sz="2000" u="sng" dirty="0">
                <a:solidFill>
                  <a:srgbClr val="002060"/>
                </a:solidFill>
                <a:latin typeface="Arial" panose="020B0604020202020204" pitchFamily="34" charset="0"/>
                <a:cs typeface="Arial" panose="020B0604020202020204" pitchFamily="34" charset="0"/>
              </a:rPr>
              <a:t>approved product category</a:t>
            </a:r>
            <a:r>
              <a:rPr lang="en-IN" sz="2000"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approval of the project</a:t>
            </a:r>
            <a:r>
              <a:rPr lang="en-IN" sz="2000" dirty="0">
                <a:solidFill>
                  <a:srgbClr val="002060"/>
                </a:solidFill>
                <a:latin typeface="Arial" panose="020B0604020202020204" pitchFamily="34" charset="0"/>
                <a:cs typeface="Arial" panose="020B0604020202020204" pitchFamily="34" charset="0"/>
              </a:rPr>
              <a:t>, shall be intimated by PMA to EC for its consideration and recommendation. </a:t>
            </a:r>
            <a:endParaRPr lang="en-IN" sz="2000" dirty="0" smtClean="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Any </a:t>
            </a:r>
            <a:r>
              <a:rPr lang="en-IN" sz="2000" dirty="0">
                <a:solidFill>
                  <a:srgbClr val="002060"/>
                </a:solidFill>
                <a:latin typeface="Arial" panose="020B0604020202020204" pitchFamily="34" charset="0"/>
                <a:cs typeface="Arial" panose="020B0604020202020204" pitchFamily="34" charset="0"/>
              </a:rPr>
              <a:t>deviation with respect </a:t>
            </a:r>
            <a:r>
              <a:rPr lang="en-IN" sz="2000" u="sng" dirty="0">
                <a:solidFill>
                  <a:srgbClr val="002060"/>
                </a:solidFill>
                <a:latin typeface="Arial" panose="020B0604020202020204" pitchFamily="34" charset="0"/>
                <a:cs typeface="Arial" panose="020B0604020202020204" pitchFamily="34" charset="0"/>
              </a:rPr>
              <a:t>to approved eligible capital expenditure</a:t>
            </a:r>
            <a:r>
              <a:rPr lang="en-IN" sz="2000"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approval of the project</a:t>
            </a:r>
            <a:r>
              <a:rPr lang="en-IN" sz="2000" dirty="0">
                <a:solidFill>
                  <a:srgbClr val="002060"/>
                </a:solidFill>
                <a:latin typeface="Arial" panose="020B0604020202020204" pitchFamily="34" charset="0"/>
                <a:cs typeface="Arial" panose="020B0604020202020204" pitchFamily="34" charset="0"/>
              </a:rPr>
              <a:t>, shall be intimated by PMA to EC for its consideration and recommendation. </a:t>
            </a:r>
            <a:r>
              <a:rPr lang="en-IN"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76481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 xmlns:a16="http://schemas.microsoft.com/office/drawing/2014/main" id="{D80733A1-6632-4E5B-9707-11DDD537014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3"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 xmlns:a16="http://schemas.microsoft.com/office/drawing/2014/main" id="{EC18426B-09A0-432E-8CE7-DF5EABAF995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IN" sz="32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 xmlns:a16="http://schemas.microsoft.com/office/drawing/2014/main" id="{2C7C3491-90A9-4D7F-B75C-8832F463D2D9}"/>
              </a:ext>
            </a:extLst>
          </p:cNvPr>
          <p:cNvSpPr>
            <a:spLocks noGrp="1"/>
          </p:cNvSpPr>
          <p:nvPr>
            <p:ph type="ctrTitle"/>
          </p:nvPr>
        </p:nvSpPr>
        <p:spPr>
          <a:xfrm>
            <a:off x="1245325" y="2546306"/>
            <a:ext cx="9701349" cy="2772422"/>
          </a:xfrm>
        </p:spPr>
        <p:txBody>
          <a:bodyPr anchor="ctr">
            <a:normAutofit/>
          </a:bodyPr>
          <a:lstStyle/>
          <a:p>
            <a:r>
              <a:rPr lang="en-US" sz="4400" b="1" dirty="0">
                <a:solidFill>
                  <a:srgbClr val="FF0000"/>
                </a:solidFill>
                <a:latin typeface="Arial" panose="020B0604020202020204" pitchFamily="34" charset="0"/>
                <a:cs typeface="Arial" panose="020B0604020202020204" pitchFamily="34" charset="0"/>
              </a:rPr>
              <a:t>List of Goods eligible for Incentive under SPECS – Product Categories with Thresholds</a:t>
            </a:r>
            <a:endParaRPr lang="en-IN" sz="3600" dirty="0">
              <a:solidFill>
                <a:schemeClr val="tx2"/>
              </a:solidFill>
              <a:latin typeface="Arial" panose="020B0604020202020204" pitchFamily="34" charset="0"/>
              <a:cs typeface="Arial" panose="020B0604020202020204" pitchFamily="34" charset="0"/>
            </a:endParaRPr>
          </a:p>
        </p:txBody>
      </p:sp>
      <p:pic>
        <p:nvPicPr>
          <p:cNvPr id="6" name="Picture 2" descr="E:\Kapil-DeitY\C&amp;BB\CNA\IIT-D ESDM\EI Logo-Changes\New Logo Feb-14\Final New EI Logo-Feb14 - wo Colon\Final New EI Logo-Feb14 - wo Colon.jpg">
            <a:extLst>
              <a:ext uri="{FF2B5EF4-FFF2-40B4-BE49-F238E27FC236}">
                <a16:creationId xmlns="" xmlns:a16="http://schemas.microsoft.com/office/drawing/2014/main" id="{B7A2FD2B-50E5-4F56-AA5D-62E3AC27F4B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285" y="86630"/>
            <a:ext cx="1274903" cy="7144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dit1142\Desktop\Logos &amp; profiles\Digital_India_logo_TGA_file.jpg">
            <a:extLst>
              <a:ext uri="{FF2B5EF4-FFF2-40B4-BE49-F238E27FC236}">
                <a16:creationId xmlns="" xmlns:a16="http://schemas.microsoft.com/office/drawing/2014/main" id="{D02084FB-2E4F-43A0-BB12-BAEB5D32DF08}"/>
              </a:ext>
            </a:extLst>
          </p:cNvPr>
          <p:cNvPicPr>
            <a:picLocks noChangeAspect="1" noChangeArrowheads="1"/>
          </p:cNvPicPr>
          <p:nvPr/>
        </p:nvPicPr>
        <p:blipFill>
          <a:blip r:embed="rId8" cstate="print"/>
          <a:srcRect/>
          <a:stretch>
            <a:fillRect/>
          </a:stretch>
        </p:blipFill>
        <p:spPr bwMode="auto">
          <a:xfrm>
            <a:off x="10544174" y="86630"/>
            <a:ext cx="1471891" cy="719897"/>
          </a:xfrm>
          <a:prstGeom prst="rect">
            <a:avLst/>
          </a:prstGeom>
          <a:noFill/>
        </p:spPr>
      </p:pic>
    </p:spTree>
    <p:extLst>
      <p:ext uri="{BB962C8B-B14F-4D97-AF65-F5344CB8AC3E}">
        <p14:creationId xmlns:p14="http://schemas.microsoft.com/office/powerpoint/2010/main" val="2429798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16A0B5DB-7134-4DEE-B6B7-6CA24B509711}"/>
              </a:ext>
            </a:extLst>
          </p:cNvPr>
          <p:cNvGraphicFramePr>
            <a:graphicFrameLocks noGrp="1"/>
          </p:cNvGraphicFramePr>
          <p:nvPr>
            <p:extLst>
              <p:ext uri="{D42A27DB-BD31-4B8C-83A1-F6EECF244321}">
                <p14:modId xmlns:p14="http://schemas.microsoft.com/office/powerpoint/2010/main" val="3157310917"/>
              </p:ext>
            </p:extLst>
          </p:nvPr>
        </p:nvGraphicFramePr>
        <p:xfrm>
          <a:off x="592428" y="1131313"/>
          <a:ext cx="10328857" cy="5311512"/>
        </p:xfrm>
        <a:graphic>
          <a:graphicData uri="http://schemas.openxmlformats.org/drawingml/2006/table">
            <a:tbl>
              <a:tblPr firstRow="1" firstCol="1" bandRow="1">
                <a:tableStyleId>{C4B1156A-380E-4F78-BDF5-A606A8083BF9}</a:tableStyleId>
              </a:tblPr>
              <a:tblGrid>
                <a:gridCol w="1301869">
                  <a:extLst>
                    <a:ext uri="{9D8B030D-6E8A-4147-A177-3AD203B41FA5}">
                      <a16:colId xmlns="" xmlns:a16="http://schemas.microsoft.com/office/drawing/2014/main" val="282978550"/>
                    </a:ext>
                  </a:extLst>
                </a:gridCol>
                <a:gridCol w="9026988">
                  <a:extLst>
                    <a:ext uri="{9D8B030D-6E8A-4147-A177-3AD203B41FA5}">
                      <a16:colId xmlns="" xmlns:a16="http://schemas.microsoft.com/office/drawing/2014/main" val="2302064128"/>
                    </a:ext>
                  </a:extLst>
                </a:gridCol>
              </a:tblGrid>
              <a:tr h="583533">
                <a:tc>
                  <a:txBody>
                    <a:bodyPr/>
                    <a:lstStyle/>
                    <a:p>
                      <a:pPr algn="ctr">
                        <a:lnSpc>
                          <a:spcPct val="115000"/>
                        </a:lnSpc>
                        <a:spcAft>
                          <a:spcPts val="0"/>
                        </a:spcAft>
                      </a:pPr>
                      <a:r>
                        <a:rPr lang="en-IN" sz="1600" dirty="0">
                          <a:solidFill>
                            <a:srgbClr val="002060"/>
                          </a:solidFill>
                          <a:effectLst/>
                          <a:latin typeface="Arial" pitchFamily="34" charset="0"/>
                          <a:cs typeface="Arial" pitchFamily="34" charset="0"/>
                        </a:rPr>
                        <a:t>S. No</a:t>
                      </a:r>
                      <a:endParaRPr lang="en-US" sz="1600" dirty="0">
                        <a:solidFill>
                          <a:srgbClr val="002060"/>
                        </a:solidFill>
                        <a:effectLst/>
                        <a:latin typeface="Arial" pitchFamily="34" charset="0"/>
                        <a:ea typeface="Times New Roman" panose="02020603050405020304" pitchFamily="18" charset="0"/>
                        <a:cs typeface="Arial" pitchFamily="34" charset="0"/>
                      </a:endParaRPr>
                    </a:p>
                  </a:txBody>
                  <a:tcPr marL="68525" marR="68525" marT="0" marB="0" anchor="ctr">
                    <a:solidFill>
                      <a:srgbClr val="00B050"/>
                    </a:solidFill>
                  </a:tcPr>
                </a:tc>
                <a:tc>
                  <a:txBody>
                    <a:bodyPr/>
                    <a:lstStyle/>
                    <a:p>
                      <a:pPr algn="ctr">
                        <a:lnSpc>
                          <a:spcPct val="115000"/>
                        </a:lnSpc>
                        <a:spcAft>
                          <a:spcPts val="0"/>
                        </a:spcAft>
                      </a:pPr>
                      <a:r>
                        <a:rPr lang="en-IN" sz="1600" dirty="0">
                          <a:solidFill>
                            <a:srgbClr val="002060"/>
                          </a:solidFill>
                          <a:effectLst/>
                          <a:latin typeface="Arial" pitchFamily="34" charset="0"/>
                          <a:cs typeface="Arial" pitchFamily="34" charset="0"/>
                        </a:rPr>
                        <a:t>Description of Goods</a:t>
                      </a:r>
                    </a:p>
                  </a:txBody>
                  <a:tcPr marL="68525" marR="68525" marT="0" marB="0" anchor="ctr">
                    <a:solidFill>
                      <a:srgbClr val="00B050"/>
                    </a:solidFill>
                  </a:tcPr>
                </a:tc>
                <a:extLst>
                  <a:ext uri="{0D108BD9-81ED-4DB2-BD59-A6C34878D82A}">
                    <a16:rowId xmlns="" xmlns:a16="http://schemas.microsoft.com/office/drawing/2014/main" val="4254105886"/>
                  </a:ext>
                </a:extLst>
              </a:tr>
              <a:tr h="556224">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1.</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30" dirty="0">
                          <a:latin typeface="Arial" pitchFamily="34" charset="0"/>
                          <a:cs typeface="Arial" pitchFamily="34" charset="0"/>
                        </a:rPr>
                        <a:t>SMT components including LED Chips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2351798186"/>
                  </a:ext>
                </a:extLst>
              </a:tr>
              <a:tr h="445871">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2.</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30" dirty="0">
                          <a:latin typeface="Arial" pitchFamily="34" charset="0"/>
                          <a:cs typeface="Arial" pitchFamily="34" charset="0"/>
                        </a:rPr>
                        <a:t>Chip Modules for Smart Cards, RFID Antenna &amp; Labels, </a:t>
                      </a:r>
                      <a:r>
                        <a:rPr lang="en-US" sz="1600" spc="30" dirty="0" err="1">
                          <a:latin typeface="Arial" pitchFamily="34" charset="0"/>
                          <a:cs typeface="Arial" pitchFamily="34" charset="0"/>
                        </a:rPr>
                        <a:t>CoB</a:t>
                      </a:r>
                      <a:r>
                        <a:rPr lang="en-US" sz="1600" spc="30" dirty="0">
                          <a:latin typeface="Arial" pitchFamily="34" charset="0"/>
                          <a:cs typeface="Arial" pitchFamily="34" charset="0"/>
                        </a:rPr>
                        <a:t>/ System in Package</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4192276365"/>
                  </a:ext>
                </a:extLst>
              </a:tr>
              <a:tr h="623119">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3.</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30" dirty="0">
                          <a:latin typeface="Arial" pitchFamily="34" charset="0"/>
                          <a:cs typeface="Arial" pitchFamily="34" charset="0"/>
                        </a:rPr>
                        <a:t>Passive components including resistors, capacitors, ferrites, filters etc. for electronic applications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2031495309"/>
                  </a:ext>
                </a:extLst>
              </a:tr>
              <a:tr h="638491">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4.</a:t>
                      </a: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30" dirty="0">
                          <a:latin typeface="Arial" pitchFamily="34" charset="0"/>
                          <a:cs typeface="Arial" pitchFamily="34" charset="0"/>
                        </a:rPr>
                        <a:t>Electromechanical components including transformers, inductors, coils, relays, switches, micro motors, stepper motors, BLDC Motors, Connectors, Heat Sinks, USB/Data Cables, HDMI Cables, Antenna, Speakers, Microphones etc. for electronic applications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3934345976"/>
                  </a:ext>
                </a:extLst>
              </a:tr>
              <a:tr h="730056">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5.</a:t>
                      </a: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30" dirty="0">
                          <a:latin typeface="Arial" pitchFamily="34" charset="0"/>
                          <a:cs typeface="Arial" pitchFamily="34" charset="0"/>
                        </a:rPr>
                        <a:t>Magnetrons, Wave guides, Circulators, Couplers, Isolators, Filters, Magnets, RF Components for electronic applications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3905998388"/>
                  </a:ext>
                </a:extLst>
              </a:tr>
              <a:tr h="425661">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6.</a:t>
                      </a: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30" dirty="0">
                          <a:latin typeface="Arial" pitchFamily="34" charset="0"/>
                          <a:cs typeface="Arial" pitchFamily="34" charset="0"/>
                        </a:rPr>
                        <a:t>Printed Circuit Boards (PCB): PCB Laminates, </a:t>
                      </a:r>
                      <a:r>
                        <a:rPr lang="en-US" sz="1600" spc="30" dirty="0" err="1">
                          <a:latin typeface="Arial" pitchFamily="34" charset="0"/>
                          <a:cs typeface="Arial" pitchFamily="34" charset="0"/>
                        </a:rPr>
                        <a:t>Prepegs</a:t>
                      </a:r>
                      <a:r>
                        <a:rPr lang="en-US" sz="1600" spc="30" dirty="0">
                          <a:latin typeface="Arial" pitchFamily="34" charset="0"/>
                          <a:cs typeface="Arial" pitchFamily="34" charset="0"/>
                        </a:rPr>
                        <a:t>, Photopolymer films, PCB Printing Inks, Printed Flexible electronics.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4052782070"/>
                  </a:ext>
                </a:extLst>
              </a:tr>
              <a:tr h="425661">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7.</a:t>
                      </a: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45" dirty="0">
                          <a:latin typeface="Arial" pitchFamily="34" charset="0"/>
                          <a:cs typeface="Arial" pitchFamily="34" charset="0"/>
                        </a:rPr>
                        <a:t>Sensors, Transducers, Camera Modules, Vibrator motors / ringer Actuators, Crystals for electronic applications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7"/>
                  </a:ext>
                </a:extLst>
              </a:tr>
              <a:tr h="409797">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8.</a:t>
                      </a:r>
                    </a:p>
                  </a:txBody>
                  <a:tcPr marL="68580" marR="68580" marT="0" marB="0" anchor="ctr">
                    <a:solidFill>
                      <a:schemeClr val="bg1"/>
                    </a:solidFill>
                  </a:tcPr>
                </a:tc>
                <a:tc>
                  <a:txBody>
                    <a:bodyPr/>
                    <a:lstStyle/>
                    <a:p>
                      <a:pPr marL="0" marR="0" algn="just">
                        <a:lnSpc>
                          <a:spcPct val="115000"/>
                        </a:lnSpc>
                        <a:spcBef>
                          <a:spcPts val="0"/>
                        </a:spcBef>
                        <a:spcAft>
                          <a:spcPts val="0"/>
                        </a:spcAft>
                      </a:pPr>
                      <a:r>
                        <a:rPr lang="en-US" sz="1600" spc="45" dirty="0">
                          <a:latin typeface="Arial" pitchFamily="34" charset="0"/>
                          <a:cs typeface="Arial" pitchFamily="34" charset="0"/>
                        </a:rPr>
                        <a:t>Capital goods</a:t>
                      </a:r>
                      <a:r>
                        <a:rPr lang="en-US" sz="1600" spc="45" baseline="0" dirty="0">
                          <a:latin typeface="Arial" pitchFamily="34" charset="0"/>
                          <a:cs typeface="Arial" pitchFamily="34" charset="0"/>
                        </a:rPr>
                        <a:t> </a:t>
                      </a:r>
                      <a:r>
                        <a:rPr lang="en-US" sz="1600" spc="45" dirty="0">
                          <a:latin typeface="Arial" pitchFamily="34" charset="0"/>
                          <a:cs typeface="Arial" pitchFamily="34" charset="0"/>
                        </a:rPr>
                        <a:t>for all</a:t>
                      </a:r>
                      <a:r>
                        <a:rPr lang="en-US" sz="1600" spc="45" baseline="0" dirty="0">
                          <a:latin typeface="Arial" pitchFamily="34" charset="0"/>
                          <a:cs typeface="Arial" pitchFamily="34" charset="0"/>
                        </a:rPr>
                        <a:t> the goods covered under SPECS</a:t>
                      </a:r>
                      <a:endParaRPr lang="en-US" sz="1600" dirty="0">
                        <a:latin typeface="Arial" pitchFamily="34" charset="0"/>
                        <a:ea typeface="Times New Roman"/>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8"/>
                  </a:ext>
                </a:extLst>
              </a:tr>
            </a:tbl>
          </a:graphicData>
        </a:graphic>
      </p:graphicFrame>
      <p:sp>
        <p:nvSpPr>
          <p:cNvPr id="5" name="Slide Number Placeholder 4">
            <a:extLst>
              <a:ext uri="{FF2B5EF4-FFF2-40B4-BE49-F238E27FC236}">
                <a16:creationId xmlns="" xmlns:a16="http://schemas.microsoft.com/office/drawing/2014/main" id="{E639E494-4380-4E40-B44B-F3E4B4453CF3}"/>
              </a:ext>
            </a:extLst>
          </p:cNvPr>
          <p:cNvSpPr>
            <a:spLocks noGrp="1"/>
          </p:cNvSpPr>
          <p:nvPr>
            <p:ph type="sldNum" sz="quarter" idx="12"/>
          </p:nvPr>
        </p:nvSpPr>
        <p:spPr/>
        <p:txBody>
          <a:bodyPr/>
          <a:lstStyle/>
          <a:p>
            <a:fld id="{3AC3B842-1769-4411-9749-27D58AD456F0}" type="slidenum">
              <a:rPr lang="en-IN" smtClean="0"/>
              <a:pPr/>
              <a:t>23</a:t>
            </a:fld>
            <a:endParaRPr lang="en-IN"/>
          </a:p>
        </p:txBody>
      </p:sp>
      <p:cxnSp>
        <p:nvCxnSpPr>
          <p:cNvPr id="6" name="Straight Connector 5">
            <a:extLst>
              <a:ext uri="{FF2B5EF4-FFF2-40B4-BE49-F238E27FC236}">
                <a16:creationId xmlns="" xmlns:a16="http://schemas.microsoft.com/office/drawing/2014/main" id="{18229034-CB7A-4688-A8EB-EDAADA5E809E}"/>
              </a:ext>
            </a:extLst>
          </p:cNvPr>
          <p:cNvCxnSpPr>
            <a:cxnSpLocks/>
          </p:cNvCxnSpPr>
          <p:nvPr/>
        </p:nvCxnSpPr>
        <p:spPr>
          <a:xfrm>
            <a:off x="0" y="990600"/>
            <a:ext cx="12192000"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 xmlns:a16="http://schemas.microsoft.com/office/drawing/2014/main" id="{65E78148-D4AC-4898-9481-1071660AF779}"/>
              </a:ext>
            </a:extLst>
          </p:cNvPr>
          <p:cNvSpPr txBox="1">
            <a:spLocks/>
          </p:cNvSpPr>
          <p:nvPr/>
        </p:nvSpPr>
        <p:spPr>
          <a:xfrm>
            <a:off x="502275" y="175449"/>
            <a:ext cx="11442841" cy="664449"/>
          </a:xfrm>
          <a:prstGeom prst="rect">
            <a:avLst/>
          </a:prstGeom>
        </p:spPr>
        <p:txBody>
          <a:bodyPr vert="horz" lIns="68580" tIns="34290" rIns="68580" bIns="3429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fontAlgn="auto">
              <a:spcAft>
                <a:spcPts val="0"/>
              </a:spcAft>
            </a:pPr>
            <a:r>
              <a:rPr lang="en-US" sz="2800" b="1" dirty="0" smtClean="0">
                <a:solidFill>
                  <a:srgbClr val="002060"/>
                </a:solidFill>
                <a:latin typeface="Arial" panose="020B0604020202020204" pitchFamily="34" charset="0"/>
                <a:ea typeface="Arial" charset="0"/>
                <a:cs typeface="Arial" panose="020B0604020202020204" pitchFamily="34" charset="0"/>
              </a:rPr>
              <a:t>A. List of goods with Minimum Investment Threshold Limit of INR 5 </a:t>
            </a:r>
            <a:r>
              <a:rPr lang="en-US" sz="2800" b="1" dirty="0" err="1" smtClean="0">
                <a:solidFill>
                  <a:srgbClr val="002060"/>
                </a:solidFill>
                <a:latin typeface="Arial" panose="020B0604020202020204" pitchFamily="34" charset="0"/>
                <a:ea typeface="Arial" charset="0"/>
                <a:cs typeface="Arial" panose="020B0604020202020204" pitchFamily="34" charset="0"/>
              </a:rPr>
              <a:t>crore</a:t>
            </a:r>
            <a:endParaRPr lang="en-US" sz="2800" b="1" dirty="0" smtClean="0">
              <a:solidFill>
                <a:srgbClr val="002060"/>
              </a:solidFill>
              <a:latin typeface="Arial" panose="020B0604020202020204" pitchFamily="34" charset="0"/>
              <a:ea typeface="Arial" charset="0"/>
              <a:cs typeface="Arial" panose="020B0604020202020204" pitchFamily="34" charset="0"/>
            </a:endParaRPr>
          </a:p>
        </p:txBody>
      </p:sp>
    </p:spTree>
    <p:extLst>
      <p:ext uri="{BB962C8B-B14F-4D97-AF65-F5344CB8AC3E}">
        <p14:creationId xmlns:p14="http://schemas.microsoft.com/office/powerpoint/2010/main" val="921326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DDAA62FD-4E7D-4686-A880-96738265D8C8}"/>
              </a:ext>
            </a:extLst>
          </p:cNvPr>
          <p:cNvCxnSpPr>
            <a:cxnSpLocks/>
          </p:cNvCxnSpPr>
          <p:nvPr/>
        </p:nvCxnSpPr>
        <p:spPr>
          <a:xfrm>
            <a:off x="0" y="967735"/>
            <a:ext cx="12192000" cy="0"/>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 xmlns:a16="http://schemas.microsoft.com/office/drawing/2014/main" id="{16A0B5DB-7134-4DEE-B6B7-6CA24B509711}"/>
              </a:ext>
            </a:extLst>
          </p:cNvPr>
          <p:cNvGraphicFramePr>
            <a:graphicFrameLocks noGrp="1"/>
          </p:cNvGraphicFramePr>
          <p:nvPr>
            <p:extLst>
              <p:ext uri="{D42A27DB-BD31-4B8C-83A1-F6EECF244321}">
                <p14:modId xmlns:p14="http://schemas.microsoft.com/office/powerpoint/2010/main" val="1422809774"/>
              </p:ext>
            </p:extLst>
          </p:nvPr>
        </p:nvGraphicFramePr>
        <p:xfrm>
          <a:off x="489398" y="1744770"/>
          <a:ext cx="10419008" cy="2847238"/>
        </p:xfrm>
        <a:graphic>
          <a:graphicData uri="http://schemas.openxmlformats.org/drawingml/2006/table">
            <a:tbl>
              <a:tblPr firstRow="1" firstCol="1" bandRow="1">
                <a:tableStyleId>{C4B1156A-380E-4F78-BDF5-A606A8083BF9}</a:tableStyleId>
              </a:tblPr>
              <a:tblGrid>
                <a:gridCol w="1313232">
                  <a:extLst>
                    <a:ext uri="{9D8B030D-6E8A-4147-A177-3AD203B41FA5}">
                      <a16:colId xmlns="" xmlns:a16="http://schemas.microsoft.com/office/drawing/2014/main" val="282978550"/>
                    </a:ext>
                  </a:extLst>
                </a:gridCol>
                <a:gridCol w="9105776">
                  <a:extLst>
                    <a:ext uri="{9D8B030D-6E8A-4147-A177-3AD203B41FA5}">
                      <a16:colId xmlns="" xmlns:a16="http://schemas.microsoft.com/office/drawing/2014/main" val="2302064128"/>
                    </a:ext>
                  </a:extLst>
                </a:gridCol>
              </a:tblGrid>
              <a:tr h="583533">
                <a:tc>
                  <a:txBody>
                    <a:bodyPr/>
                    <a:lstStyle/>
                    <a:p>
                      <a:pPr algn="ctr">
                        <a:lnSpc>
                          <a:spcPct val="115000"/>
                        </a:lnSpc>
                        <a:spcAft>
                          <a:spcPts val="0"/>
                        </a:spcAft>
                      </a:pPr>
                      <a:r>
                        <a:rPr lang="en-IN" sz="1600" dirty="0">
                          <a:solidFill>
                            <a:srgbClr val="002060"/>
                          </a:solidFill>
                          <a:effectLst/>
                          <a:latin typeface="Arial" pitchFamily="34" charset="0"/>
                          <a:cs typeface="Arial" pitchFamily="34" charset="0"/>
                        </a:rPr>
                        <a:t>S. No</a:t>
                      </a:r>
                      <a:endParaRPr lang="en-US" sz="1600" dirty="0">
                        <a:solidFill>
                          <a:srgbClr val="002060"/>
                        </a:solidFill>
                        <a:effectLst/>
                        <a:latin typeface="Arial" pitchFamily="34" charset="0"/>
                        <a:ea typeface="Times New Roman" panose="02020603050405020304" pitchFamily="18" charset="0"/>
                        <a:cs typeface="Arial" pitchFamily="34" charset="0"/>
                      </a:endParaRPr>
                    </a:p>
                  </a:txBody>
                  <a:tcPr marL="68525" marR="68525" marT="0" marB="0" anchor="ctr">
                    <a:solidFill>
                      <a:srgbClr val="00B050"/>
                    </a:solidFill>
                  </a:tcPr>
                </a:tc>
                <a:tc>
                  <a:txBody>
                    <a:bodyPr/>
                    <a:lstStyle/>
                    <a:p>
                      <a:pPr algn="ctr">
                        <a:lnSpc>
                          <a:spcPct val="115000"/>
                        </a:lnSpc>
                        <a:spcAft>
                          <a:spcPts val="0"/>
                        </a:spcAft>
                      </a:pPr>
                      <a:r>
                        <a:rPr lang="en-IN" sz="1600" dirty="0">
                          <a:solidFill>
                            <a:srgbClr val="002060"/>
                          </a:solidFill>
                          <a:effectLst/>
                          <a:latin typeface="Arial" pitchFamily="34" charset="0"/>
                          <a:cs typeface="Arial" pitchFamily="34" charset="0"/>
                        </a:rPr>
                        <a:t>Description of Goods</a:t>
                      </a:r>
                    </a:p>
                  </a:txBody>
                  <a:tcPr marL="68525" marR="68525" marT="0" marB="0" anchor="ctr">
                    <a:solidFill>
                      <a:srgbClr val="00B050"/>
                    </a:solidFill>
                  </a:tcPr>
                </a:tc>
                <a:extLst>
                  <a:ext uri="{0D108BD9-81ED-4DB2-BD59-A6C34878D82A}">
                    <a16:rowId xmlns="" xmlns:a16="http://schemas.microsoft.com/office/drawing/2014/main" val="4254105886"/>
                  </a:ext>
                </a:extLst>
              </a:tr>
              <a:tr h="556224">
                <a:tc>
                  <a:txBody>
                    <a:bodyPr/>
                    <a:lstStyle/>
                    <a:p>
                      <a:pPr marL="0" marR="0" algn="ctr" defTabSz="914400" rtl="0" eaLnBrk="1" latinLnBrk="0" hangingPunct="1">
                        <a:lnSpc>
                          <a:spcPct val="115000"/>
                        </a:lnSpc>
                        <a:spcBef>
                          <a:spcPts val="0"/>
                        </a:spcBef>
                        <a:spcAft>
                          <a:spcPts val="0"/>
                        </a:spcAft>
                      </a:pPr>
                      <a:r>
                        <a:rPr lang="en-US" sz="1600" kern="1200" spc="30" dirty="0">
                          <a:solidFill>
                            <a:schemeClr val="dk1"/>
                          </a:solidFill>
                          <a:latin typeface="Arial" pitchFamily="34" charset="0"/>
                          <a:ea typeface="+mn-ea"/>
                          <a:cs typeface="Arial" pitchFamily="34" charset="0"/>
                        </a:rPr>
                        <a:t>1.</a:t>
                      </a:r>
                      <a:endParaRPr lang="en-IN" sz="1600" kern="1200" spc="30" dirty="0">
                        <a:solidFill>
                          <a:schemeClr val="dk1"/>
                        </a:solidFill>
                        <a:latin typeface="Arial" pitchFamily="34" charset="0"/>
                        <a:ea typeface="+mn-ea"/>
                        <a:cs typeface="Arial" pitchFamily="34" charset="0"/>
                      </a:endParaRPr>
                    </a:p>
                  </a:txBody>
                  <a:tcPr marL="68580" marR="68580" marT="0" marB="0" anchor="ctr">
                    <a:solidFill>
                      <a:schemeClr val="bg1"/>
                    </a:solidFill>
                  </a:tcPr>
                </a:tc>
                <a:tc>
                  <a:txBody>
                    <a:bodyPr/>
                    <a:lstStyle/>
                    <a:p>
                      <a:pPr marL="0" marR="0" algn="just" defTabSz="914400" rtl="0" eaLnBrk="1" latinLnBrk="0" hangingPunct="1">
                        <a:lnSpc>
                          <a:spcPct val="115000"/>
                        </a:lnSpc>
                        <a:spcBef>
                          <a:spcPts val="0"/>
                        </a:spcBef>
                        <a:spcAft>
                          <a:spcPts val="0"/>
                        </a:spcAft>
                      </a:pPr>
                      <a:r>
                        <a:rPr lang="en-US" sz="1600" kern="1200" spc="30" dirty="0">
                          <a:solidFill>
                            <a:schemeClr val="dk1"/>
                          </a:solidFill>
                          <a:latin typeface="Arial" pitchFamily="34" charset="0"/>
                          <a:ea typeface="+mn-ea"/>
                          <a:cs typeface="Arial" pitchFamily="34" charset="0"/>
                        </a:rPr>
                        <a:t>Discrete semiconductor devices including transistors, diodes, etc.</a:t>
                      </a:r>
                    </a:p>
                  </a:txBody>
                  <a:tcPr marL="68580" marR="68580" marT="0" marB="0" anchor="ctr">
                    <a:solidFill>
                      <a:schemeClr val="bg1"/>
                    </a:solidFill>
                  </a:tcPr>
                </a:tc>
                <a:extLst>
                  <a:ext uri="{0D108BD9-81ED-4DB2-BD59-A6C34878D82A}">
                    <a16:rowId xmlns="" xmlns:a16="http://schemas.microsoft.com/office/drawing/2014/main" val="2351798186"/>
                  </a:ext>
                </a:extLst>
              </a:tr>
              <a:tr h="445871">
                <a:tc>
                  <a:txBody>
                    <a:bodyPr/>
                    <a:lstStyle/>
                    <a:p>
                      <a:pPr marL="0" marR="0" algn="ctr" defTabSz="914400" rtl="0" eaLnBrk="1" latinLnBrk="0" hangingPunct="1">
                        <a:lnSpc>
                          <a:spcPct val="115000"/>
                        </a:lnSpc>
                        <a:spcBef>
                          <a:spcPts val="0"/>
                        </a:spcBef>
                        <a:spcAft>
                          <a:spcPts val="0"/>
                        </a:spcAft>
                      </a:pPr>
                      <a:r>
                        <a:rPr lang="en-US" sz="1600" kern="1200" spc="30" dirty="0">
                          <a:solidFill>
                            <a:schemeClr val="dk1"/>
                          </a:solidFill>
                          <a:latin typeface="Arial" pitchFamily="34" charset="0"/>
                          <a:ea typeface="+mn-ea"/>
                          <a:cs typeface="Arial" pitchFamily="34" charset="0"/>
                        </a:rPr>
                        <a:t>2.</a:t>
                      </a:r>
                      <a:endParaRPr lang="en-IN" sz="1600" kern="1200" spc="30" dirty="0">
                        <a:solidFill>
                          <a:schemeClr val="dk1"/>
                        </a:solidFill>
                        <a:latin typeface="Arial" pitchFamily="34" charset="0"/>
                        <a:ea typeface="+mn-ea"/>
                        <a:cs typeface="Arial" pitchFamily="34" charset="0"/>
                      </a:endParaRPr>
                    </a:p>
                  </a:txBody>
                  <a:tcPr marL="68580" marR="68580" marT="0" marB="0" anchor="ctr">
                    <a:solidFill>
                      <a:schemeClr val="bg1"/>
                    </a:solidFill>
                  </a:tcPr>
                </a:tc>
                <a:tc>
                  <a:txBody>
                    <a:bodyPr/>
                    <a:lstStyle/>
                    <a:p>
                      <a:pPr marL="0" marR="0" algn="just" defTabSz="914400" rtl="0" eaLnBrk="1" latinLnBrk="0" hangingPunct="1">
                        <a:lnSpc>
                          <a:spcPct val="115000"/>
                        </a:lnSpc>
                        <a:spcBef>
                          <a:spcPts val="0"/>
                        </a:spcBef>
                        <a:spcAft>
                          <a:spcPts val="0"/>
                        </a:spcAft>
                      </a:pPr>
                      <a:r>
                        <a:rPr lang="en-US" sz="1600" kern="1200" spc="30" dirty="0">
                          <a:solidFill>
                            <a:schemeClr val="dk1"/>
                          </a:solidFill>
                          <a:latin typeface="Arial" pitchFamily="34" charset="0"/>
                          <a:ea typeface="+mn-ea"/>
                          <a:cs typeface="Arial" pitchFamily="34" charset="0"/>
                        </a:rPr>
                        <a:t>Power semiconductors including FETs, MOSFETs, Thyristors etc.</a:t>
                      </a:r>
                    </a:p>
                  </a:txBody>
                  <a:tcPr marL="68580" marR="68580" marT="0" marB="0" anchor="ctr">
                    <a:solidFill>
                      <a:schemeClr val="bg1"/>
                    </a:solidFill>
                  </a:tcPr>
                </a:tc>
                <a:extLst>
                  <a:ext uri="{0D108BD9-81ED-4DB2-BD59-A6C34878D82A}">
                    <a16:rowId xmlns="" xmlns:a16="http://schemas.microsoft.com/office/drawing/2014/main" val="4192276365"/>
                  </a:ext>
                </a:extLst>
              </a:tr>
              <a:tr h="623119">
                <a:tc>
                  <a:txBody>
                    <a:bodyPr/>
                    <a:lstStyle/>
                    <a:p>
                      <a:pPr marL="0" marR="0" algn="ctr" defTabSz="914400" rtl="0" eaLnBrk="1" latinLnBrk="0" hangingPunct="1">
                        <a:lnSpc>
                          <a:spcPct val="115000"/>
                        </a:lnSpc>
                        <a:spcBef>
                          <a:spcPts val="0"/>
                        </a:spcBef>
                        <a:spcAft>
                          <a:spcPts val="0"/>
                        </a:spcAft>
                      </a:pPr>
                      <a:r>
                        <a:rPr lang="en-US" sz="1600" kern="1200" spc="30" dirty="0">
                          <a:solidFill>
                            <a:schemeClr val="dk1"/>
                          </a:solidFill>
                          <a:latin typeface="Arial" pitchFamily="34" charset="0"/>
                          <a:ea typeface="+mn-ea"/>
                          <a:cs typeface="Arial" pitchFamily="34" charset="0"/>
                        </a:rPr>
                        <a:t>3.</a:t>
                      </a:r>
                      <a:endParaRPr lang="en-IN" sz="1600" kern="1200" spc="30" dirty="0">
                        <a:solidFill>
                          <a:schemeClr val="dk1"/>
                        </a:solidFill>
                        <a:latin typeface="Arial" pitchFamily="34" charset="0"/>
                        <a:ea typeface="+mn-ea"/>
                        <a:cs typeface="Arial" pitchFamily="34" charset="0"/>
                      </a:endParaRPr>
                    </a:p>
                  </a:txBody>
                  <a:tcPr marL="68580" marR="68580" marT="0" marB="0" anchor="ctr">
                    <a:solidFill>
                      <a:schemeClr val="bg1"/>
                    </a:solidFill>
                  </a:tcPr>
                </a:tc>
                <a:tc>
                  <a:txBody>
                    <a:bodyPr/>
                    <a:lstStyle/>
                    <a:p>
                      <a:pPr marL="0" marR="0" algn="just" defTabSz="914400" rtl="0" eaLnBrk="1" latinLnBrk="0" hangingPunct="1">
                        <a:lnSpc>
                          <a:spcPct val="115000"/>
                        </a:lnSpc>
                        <a:spcBef>
                          <a:spcPts val="0"/>
                        </a:spcBef>
                        <a:spcAft>
                          <a:spcPts val="0"/>
                        </a:spcAft>
                      </a:pPr>
                      <a:r>
                        <a:rPr lang="en-US" sz="1600" kern="1200" spc="30">
                          <a:solidFill>
                            <a:schemeClr val="dk1"/>
                          </a:solidFill>
                          <a:latin typeface="Arial" pitchFamily="34" charset="0"/>
                          <a:ea typeface="+mn-ea"/>
                          <a:cs typeface="Arial" pitchFamily="34" charset="0"/>
                        </a:rPr>
                        <a:t>Preform</a:t>
                      </a:r>
                      <a:r>
                        <a:rPr lang="en-US" sz="1600" kern="1200" spc="30" dirty="0">
                          <a:solidFill>
                            <a:schemeClr val="dk1"/>
                          </a:solidFill>
                          <a:latin typeface="Arial" pitchFamily="34" charset="0"/>
                          <a:ea typeface="+mn-ea"/>
                          <a:cs typeface="Arial" pitchFamily="34" charset="0"/>
                        </a:rPr>
                        <a:t> of Silica and Optical Fiber</a:t>
                      </a:r>
                    </a:p>
                  </a:txBody>
                  <a:tcPr marL="68580" marR="68580" marT="0" marB="0" anchor="ctr">
                    <a:solidFill>
                      <a:schemeClr val="bg1"/>
                    </a:solidFill>
                  </a:tcPr>
                </a:tc>
                <a:extLst>
                  <a:ext uri="{0D108BD9-81ED-4DB2-BD59-A6C34878D82A}">
                    <a16:rowId xmlns="" xmlns:a16="http://schemas.microsoft.com/office/drawing/2014/main" val="2031495309"/>
                  </a:ext>
                </a:extLst>
              </a:tr>
              <a:tr h="638491">
                <a:tc>
                  <a:txBody>
                    <a:bodyPr/>
                    <a:lstStyle/>
                    <a:p>
                      <a:pPr marL="0" marR="0" algn="ctr" defTabSz="914400" rtl="0" eaLnBrk="1" latinLnBrk="0" hangingPunct="1">
                        <a:lnSpc>
                          <a:spcPct val="115000"/>
                        </a:lnSpc>
                        <a:spcBef>
                          <a:spcPts val="0"/>
                        </a:spcBef>
                        <a:spcAft>
                          <a:spcPts val="0"/>
                        </a:spcAft>
                      </a:pPr>
                      <a:r>
                        <a:rPr lang="en-IN" sz="1600" kern="1200" spc="30" dirty="0">
                          <a:solidFill>
                            <a:schemeClr val="dk1"/>
                          </a:solidFill>
                          <a:latin typeface="Arial" pitchFamily="34" charset="0"/>
                          <a:ea typeface="+mn-ea"/>
                          <a:cs typeface="Arial" pitchFamily="34" charset="0"/>
                        </a:rPr>
                        <a:t>4.</a:t>
                      </a:r>
                    </a:p>
                  </a:txBody>
                  <a:tcPr marL="68580" marR="68580" marT="0" marB="0" anchor="ctr">
                    <a:solidFill>
                      <a:schemeClr val="bg1"/>
                    </a:solidFill>
                  </a:tcPr>
                </a:tc>
                <a:tc>
                  <a:txBody>
                    <a:bodyPr/>
                    <a:lstStyle/>
                    <a:p>
                      <a:pPr marL="0" marR="0" algn="just" defTabSz="914400" rtl="0" eaLnBrk="1" latinLnBrk="0" hangingPunct="1">
                        <a:lnSpc>
                          <a:spcPct val="115000"/>
                        </a:lnSpc>
                        <a:spcBef>
                          <a:spcPts val="0"/>
                        </a:spcBef>
                        <a:spcAft>
                          <a:spcPts val="0"/>
                        </a:spcAft>
                      </a:pPr>
                      <a:r>
                        <a:rPr lang="en-US" sz="1600" kern="1200" spc="30" dirty="0">
                          <a:solidFill>
                            <a:schemeClr val="dk1"/>
                          </a:solidFill>
                          <a:latin typeface="Arial" pitchFamily="34" charset="0"/>
                          <a:ea typeface="+mn-ea"/>
                          <a:cs typeface="Arial" pitchFamily="34" charset="0"/>
                        </a:rPr>
                        <a:t>Display Assembly and  Touch Panel / Cover Glass Assembly</a:t>
                      </a:r>
                    </a:p>
                  </a:txBody>
                  <a:tcPr marL="68580" marR="68580" marT="0" marB="0" anchor="ctr">
                    <a:solidFill>
                      <a:schemeClr val="bg1"/>
                    </a:solidFill>
                  </a:tcPr>
                </a:tc>
                <a:extLst>
                  <a:ext uri="{0D108BD9-81ED-4DB2-BD59-A6C34878D82A}">
                    <a16:rowId xmlns="" xmlns:a16="http://schemas.microsoft.com/office/drawing/2014/main" val="3934345976"/>
                  </a:ext>
                </a:extLst>
              </a:tr>
            </a:tbl>
          </a:graphicData>
        </a:graphic>
      </p:graphicFrame>
      <p:sp>
        <p:nvSpPr>
          <p:cNvPr id="5" name="Slide Number Placeholder 4">
            <a:extLst>
              <a:ext uri="{FF2B5EF4-FFF2-40B4-BE49-F238E27FC236}">
                <a16:creationId xmlns="" xmlns:a16="http://schemas.microsoft.com/office/drawing/2014/main" id="{E639E494-4380-4E40-B44B-F3E4B4453CF3}"/>
              </a:ext>
            </a:extLst>
          </p:cNvPr>
          <p:cNvSpPr>
            <a:spLocks noGrp="1"/>
          </p:cNvSpPr>
          <p:nvPr>
            <p:ph type="sldNum" sz="quarter" idx="12"/>
          </p:nvPr>
        </p:nvSpPr>
        <p:spPr/>
        <p:txBody>
          <a:bodyPr/>
          <a:lstStyle/>
          <a:p>
            <a:fld id="{3AC3B842-1769-4411-9749-27D58AD456F0}" type="slidenum">
              <a:rPr lang="en-IN" smtClean="0"/>
              <a:pPr/>
              <a:t>24</a:t>
            </a:fld>
            <a:endParaRPr lang="en-IN"/>
          </a:p>
        </p:txBody>
      </p:sp>
      <p:sp>
        <p:nvSpPr>
          <p:cNvPr id="6" name="Title 1">
            <a:extLst>
              <a:ext uri="{FF2B5EF4-FFF2-40B4-BE49-F238E27FC236}">
                <a16:creationId xmlns="" xmlns:a16="http://schemas.microsoft.com/office/drawing/2014/main" id="{65E78148-D4AC-4898-9481-1071660AF779}"/>
              </a:ext>
            </a:extLst>
          </p:cNvPr>
          <p:cNvSpPr txBox="1">
            <a:spLocks/>
          </p:cNvSpPr>
          <p:nvPr/>
        </p:nvSpPr>
        <p:spPr>
          <a:xfrm>
            <a:off x="502275" y="175449"/>
            <a:ext cx="11442841" cy="664449"/>
          </a:xfrm>
          <a:prstGeom prst="rect">
            <a:avLst/>
          </a:prstGeom>
        </p:spPr>
        <p:txBody>
          <a:bodyPr vert="horz" lIns="68580" tIns="34290" rIns="68580" bIns="3429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fontAlgn="auto">
              <a:spcAft>
                <a:spcPts val="0"/>
              </a:spcAft>
            </a:pPr>
            <a:r>
              <a:rPr lang="en-US" sz="2800" b="1" dirty="0">
                <a:solidFill>
                  <a:srgbClr val="002060"/>
                </a:solidFill>
                <a:latin typeface="Arial" panose="020B0604020202020204" pitchFamily="34" charset="0"/>
                <a:ea typeface="Arial" charset="0"/>
                <a:cs typeface="Arial" panose="020B0604020202020204" pitchFamily="34" charset="0"/>
              </a:rPr>
              <a:t>B</a:t>
            </a:r>
            <a:r>
              <a:rPr lang="en-US" sz="2800" b="1" dirty="0" smtClean="0">
                <a:solidFill>
                  <a:srgbClr val="002060"/>
                </a:solidFill>
                <a:latin typeface="Arial" panose="020B0604020202020204" pitchFamily="34" charset="0"/>
                <a:ea typeface="Arial" charset="0"/>
                <a:cs typeface="Arial" panose="020B0604020202020204" pitchFamily="34" charset="0"/>
              </a:rPr>
              <a:t>. List of goods with Minimum Investment Threshold Limit of INR 15 </a:t>
            </a:r>
            <a:r>
              <a:rPr lang="en-US" sz="2800" b="1" dirty="0" err="1" smtClean="0">
                <a:solidFill>
                  <a:srgbClr val="002060"/>
                </a:solidFill>
                <a:latin typeface="Arial" panose="020B0604020202020204" pitchFamily="34" charset="0"/>
                <a:ea typeface="Arial" charset="0"/>
                <a:cs typeface="Arial" panose="020B0604020202020204" pitchFamily="34" charset="0"/>
              </a:rPr>
              <a:t>crore</a:t>
            </a:r>
            <a:endParaRPr lang="en-US" sz="2800" b="1" dirty="0" smtClean="0">
              <a:solidFill>
                <a:srgbClr val="002060"/>
              </a:solidFill>
              <a:latin typeface="Arial" panose="020B0604020202020204" pitchFamily="34" charset="0"/>
              <a:ea typeface="Arial" charset="0"/>
              <a:cs typeface="Arial" panose="020B0604020202020204" pitchFamily="34" charset="0"/>
            </a:endParaRPr>
          </a:p>
        </p:txBody>
      </p:sp>
    </p:spTree>
    <p:extLst>
      <p:ext uri="{BB962C8B-B14F-4D97-AF65-F5344CB8AC3E}">
        <p14:creationId xmlns:p14="http://schemas.microsoft.com/office/powerpoint/2010/main" val="1825303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 xmlns:a16="http://schemas.microsoft.com/office/drawing/2014/main" id="{DDAA62FD-4E7D-4686-A880-96738265D8C8}"/>
              </a:ext>
            </a:extLst>
          </p:cNvPr>
          <p:cNvCxnSpPr>
            <a:cxnSpLocks/>
          </p:cNvCxnSpPr>
          <p:nvPr/>
        </p:nvCxnSpPr>
        <p:spPr>
          <a:xfrm>
            <a:off x="0" y="967735"/>
            <a:ext cx="12192000" cy="0"/>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 xmlns:a16="http://schemas.microsoft.com/office/drawing/2014/main" id="{16A0B5DB-7134-4DEE-B6B7-6CA24B509711}"/>
              </a:ext>
            </a:extLst>
          </p:cNvPr>
          <p:cNvGraphicFramePr>
            <a:graphicFrameLocks noGrp="1"/>
          </p:cNvGraphicFramePr>
          <p:nvPr>
            <p:extLst>
              <p:ext uri="{D42A27DB-BD31-4B8C-83A1-F6EECF244321}">
                <p14:modId xmlns:p14="http://schemas.microsoft.com/office/powerpoint/2010/main" val="493599812"/>
              </p:ext>
            </p:extLst>
          </p:nvPr>
        </p:nvGraphicFramePr>
        <p:xfrm>
          <a:off x="528034" y="1152799"/>
          <a:ext cx="10496281" cy="5181388"/>
        </p:xfrm>
        <a:graphic>
          <a:graphicData uri="http://schemas.openxmlformats.org/drawingml/2006/table">
            <a:tbl>
              <a:tblPr firstRow="1" firstCol="1" bandRow="1">
                <a:tableStyleId>{C4B1156A-380E-4F78-BDF5-A606A8083BF9}</a:tableStyleId>
              </a:tblPr>
              <a:tblGrid>
                <a:gridCol w="705977">
                  <a:extLst>
                    <a:ext uri="{9D8B030D-6E8A-4147-A177-3AD203B41FA5}">
                      <a16:colId xmlns="" xmlns:a16="http://schemas.microsoft.com/office/drawing/2014/main" val="282978550"/>
                    </a:ext>
                  </a:extLst>
                </a:gridCol>
                <a:gridCol w="7921629">
                  <a:extLst>
                    <a:ext uri="{9D8B030D-6E8A-4147-A177-3AD203B41FA5}">
                      <a16:colId xmlns="" xmlns:a16="http://schemas.microsoft.com/office/drawing/2014/main" val="2302064128"/>
                    </a:ext>
                  </a:extLst>
                </a:gridCol>
                <a:gridCol w="1868675">
                  <a:extLst>
                    <a:ext uri="{9D8B030D-6E8A-4147-A177-3AD203B41FA5}">
                      <a16:colId xmlns="" xmlns:a16="http://schemas.microsoft.com/office/drawing/2014/main" val="20002"/>
                    </a:ext>
                  </a:extLst>
                </a:gridCol>
              </a:tblGrid>
              <a:tr h="819085">
                <a:tc>
                  <a:txBody>
                    <a:bodyPr/>
                    <a:lstStyle/>
                    <a:p>
                      <a:pPr algn="ctr">
                        <a:lnSpc>
                          <a:spcPct val="115000"/>
                        </a:lnSpc>
                        <a:spcAft>
                          <a:spcPts val="0"/>
                        </a:spcAft>
                      </a:pPr>
                      <a:r>
                        <a:rPr lang="en-IN" sz="1600" dirty="0">
                          <a:solidFill>
                            <a:srgbClr val="002060"/>
                          </a:solidFill>
                          <a:effectLst/>
                          <a:latin typeface="Arial" pitchFamily="34" charset="0"/>
                          <a:cs typeface="Arial" pitchFamily="34" charset="0"/>
                        </a:rPr>
                        <a:t>S. No</a:t>
                      </a:r>
                      <a:endParaRPr lang="en-US" sz="1600" dirty="0">
                        <a:solidFill>
                          <a:srgbClr val="002060"/>
                        </a:solidFill>
                        <a:effectLst/>
                        <a:latin typeface="Arial" pitchFamily="34" charset="0"/>
                        <a:ea typeface="Times New Roman" panose="02020603050405020304" pitchFamily="18" charset="0"/>
                        <a:cs typeface="Arial" pitchFamily="34" charset="0"/>
                      </a:endParaRPr>
                    </a:p>
                  </a:txBody>
                  <a:tcPr marL="68525" marR="68525" marT="0" marB="0" anchor="ctr">
                    <a:solidFill>
                      <a:srgbClr val="00B050"/>
                    </a:solidFill>
                  </a:tcPr>
                </a:tc>
                <a:tc>
                  <a:txBody>
                    <a:bodyPr/>
                    <a:lstStyle/>
                    <a:p>
                      <a:pPr algn="ctr">
                        <a:lnSpc>
                          <a:spcPct val="115000"/>
                        </a:lnSpc>
                        <a:spcAft>
                          <a:spcPts val="0"/>
                        </a:spcAft>
                      </a:pPr>
                      <a:r>
                        <a:rPr lang="en-IN" sz="1600" dirty="0">
                          <a:solidFill>
                            <a:srgbClr val="002060"/>
                          </a:solidFill>
                          <a:effectLst/>
                          <a:latin typeface="Arial" pitchFamily="34" charset="0"/>
                          <a:cs typeface="Arial" pitchFamily="34" charset="0"/>
                        </a:rPr>
                        <a:t>Description of Goods</a:t>
                      </a:r>
                    </a:p>
                  </a:txBody>
                  <a:tcPr marL="68525" marR="68525" marT="0" marB="0" anchor="ctr">
                    <a:solidFill>
                      <a:srgbClr val="00B050"/>
                    </a:solidFill>
                  </a:tcPr>
                </a:tc>
                <a:tc>
                  <a:txBody>
                    <a:bodyPr/>
                    <a:lstStyle/>
                    <a:p>
                      <a:pPr algn="ctr">
                        <a:lnSpc>
                          <a:spcPct val="115000"/>
                        </a:lnSpc>
                        <a:spcAft>
                          <a:spcPts val="0"/>
                        </a:spcAft>
                      </a:pPr>
                      <a:r>
                        <a:rPr lang="en-US" sz="1600" b="1" dirty="0">
                          <a:solidFill>
                            <a:srgbClr val="002060"/>
                          </a:solidFill>
                          <a:latin typeface="Arial" pitchFamily="34" charset="0"/>
                          <a:ea typeface="Arial" charset="0"/>
                          <a:cs typeface="Arial" pitchFamily="34" charset="0"/>
                        </a:rPr>
                        <a:t>Minimum Investment Threshold Limit </a:t>
                      </a:r>
                      <a:endParaRPr lang="en-IN" sz="1600" dirty="0">
                        <a:solidFill>
                          <a:srgbClr val="002060"/>
                        </a:solidFill>
                        <a:effectLst/>
                        <a:latin typeface="Arial" pitchFamily="34" charset="0"/>
                        <a:cs typeface="Arial" pitchFamily="34" charset="0"/>
                      </a:endParaRPr>
                    </a:p>
                  </a:txBody>
                  <a:tcPr marL="68525" marR="68525" marT="0" marB="0" anchor="ctr">
                    <a:solidFill>
                      <a:srgbClr val="00B050"/>
                    </a:solidFill>
                  </a:tcPr>
                </a:tc>
                <a:extLst>
                  <a:ext uri="{0D108BD9-81ED-4DB2-BD59-A6C34878D82A}">
                    <a16:rowId xmlns="" xmlns:a16="http://schemas.microsoft.com/office/drawing/2014/main" val="4254105886"/>
                  </a:ext>
                </a:extLst>
              </a:tr>
              <a:tr h="557390">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1.</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spc="60" dirty="0">
                          <a:latin typeface="Arial" pitchFamily="34" charset="0"/>
                          <a:ea typeface="Times New Roman"/>
                          <a:cs typeface="Arial" pitchFamily="34" charset="0"/>
                        </a:rPr>
                        <a:t>Micro / Nano-electronic Components (NEMS, MEMS, IoT Devices etc.)</a:t>
                      </a:r>
                      <a:endParaRPr lang="en-US" sz="1600" dirty="0">
                        <a:latin typeface="Arial" pitchFamily="34" charset="0"/>
                        <a:ea typeface="Times New Roman"/>
                        <a:cs typeface="Arial" pitchFamily="34"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INR 25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1"/>
                  </a:ext>
                </a:extLst>
              </a:tr>
              <a:tr h="557390">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2.</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spc="55" dirty="0">
                          <a:latin typeface="Arial" pitchFamily="34" charset="0"/>
                          <a:ea typeface="Times New Roman"/>
                          <a:cs typeface="Arial" pitchFamily="34" charset="0"/>
                        </a:rPr>
                        <a:t>Assembly, Testing, Marking and Packaging (ATMP) units</a:t>
                      </a:r>
                      <a:endParaRPr lang="en-US" sz="1600" dirty="0">
                        <a:latin typeface="Arial" pitchFamily="34" charset="0"/>
                        <a:ea typeface="Times New Roman"/>
                        <a:cs typeface="Arial" pitchFamily="34"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INR 25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2"/>
                  </a:ext>
                </a:extLst>
              </a:tr>
              <a:tr h="557390">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3.</a:t>
                      </a: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dirty="0">
                          <a:latin typeface="Arial" pitchFamily="34" charset="0"/>
                          <a:ea typeface="Times New Roman"/>
                          <a:cs typeface="Arial" pitchFamily="34" charset="0"/>
                        </a:rPr>
                        <a:t>Mechanics (plastic and metal parts)</a:t>
                      </a:r>
                      <a:r>
                        <a:rPr lang="en-US" sz="1600" baseline="0" dirty="0">
                          <a:latin typeface="Arial" pitchFamily="34" charset="0"/>
                          <a:ea typeface="Times New Roman"/>
                          <a:cs typeface="Arial" pitchFamily="34" charset="0"/>
                        </a:rPr>
                        <a:t> for electronic applications</a:t>
                      </a:r>
                      <a:endParaRPr lang="en-US" sz="1600" dirty="0">
                        <a:latin typeface="Arial" pitchFamily="34" charset="0"/>
                        <a:ea typeface="Times New Roman"/>
                        <a:cs typeface="Arial" pitchFamily="34" charset="0"/>
                      </a:endParaRP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INR 75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5"/>
                  </a:ext>
                </a:extLst>
              </a:tr>
              <a:tr h="557390">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4.</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gn="l" defTabSz="914400" rtl="0" eaLnBrk="1" latinLnBrk="0" hangingPunct="1">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Compound Semiconductors such as </a:t>
                      </a:r>
                      <a:r>
                        <a:rPr lang="en-US" sz="1600" kern="1200" dirty="0" err="1">
                          <a:solidFill>
                            <a:schemeClr val="dk1"/>
                          </a:solidFill>
                          <a:latin typeface="Arial" pitchFamily="34" charset="0"/>
                          <a:ea typeface="+mn-ea"/>
                          <a:cs typeface="Arial" pitchFamily="34" charset="0"/>
                        </a:rPr>
                        <a:t>GaN</a:t>
                      </a:r>
                      <a:r>
                        <a:rPr lang="en-US" sz="1600" kern="1200" dirty="0">
                          <a:solidFill>
                            <a:schemeClr val="dk1"/>
                          </a:solidFill>
                          <a:latin typeface="Arial" pitchFamily="34" charset="0"/>
                          <a:ea typeface="+mn-ea"/>
                          <a:cs typeface="Arial" pitchFamily="34" charset="0"/>
                        </a:rPr>
                        <a:t>, </a:t>
                      </a:r>
                      <a:r>
                        <a:rPr lang="en-US" sz="1600" kern="1200" dirty="0" err="1">
                          <a:solidFill>
                            <a:schemeClr val="dk1"/>
                          </a:solidFill>
                          <a:latin typeface="Arial" pitchFamily="34" charset="0"/>
                          <a:ea typeface="+mn-ea"/>
                          <a:cs typeface="Arial" pitchFamily="34" charset="0"/>
                        </a:rPr>
                        <a:t>SiC</a:t>
                      </a:r>
                      <a:r>
                        <a:rPr lang="en-US" sz="1600" kern="1200" dirty="0">
                          <a:solidFill>
                            <a:schemeClr val="dk1"/>
                          </a:solidFill>
                          <a:latin typeface="Arial" pitchFamily="34" charset="0"/>
                          <a:ea typeface="+mn-ea"/>
                          <a:cs typeface="Arial" pitchFamily="34" charset="0"/>
                        </a:rPr>
                        <a:t>, </a:t>
                      </a:r>
                      <a:r>
                        <a:rPr lang="en-US" sz="1600" kern="1200" dirty="0" err="1">
                          <a:solidFill>
                            <a:schemeClr val="dk1"/>
                          </a:solidFill>
                          <a:latin typeface="Arial" pitchFamily="34" charset="0"/>
                          <a:ea typeface="+mn-ea"/>
                          <a:cs typeface="Arial" pitchFamily="34" charset="0"/>
                        </a:rPr>
                        <a:t>GaAs</a:t>
                      </a:r>
                      <a:r>
                        <a:rPr lang="en-US" sz="1600" kern="1200" dirty="0">
                          <a:solidFill>
                            <a:schemeClr val="dk1"/>
                          </a:solidFill>
                          <a:latin typeface="Arial" pitchFamily="34" charset="0"/>
                          <a:ea typeface="+mn-ea"/>
                          <a:cs typeface="Arial" pitchFamily="34" charset="0"/>
                        </a:rPr>
                        <a:t>, etc. and Silicon Photonics devices/ Integrated Circuits, Optoelectronic components</a:t>
                      </a:r>
                    </a:p>
                  </a:txBody>
                  <a:tcPr marL="68580" marR="68580" marT="0" marB="0" anchor="ctr">
                    <a:solidFill>
                      <a:schemeClr val="bg1"/>
                    </a:solidFill>
                  </a:tcPr>
                </a:tc>
                <a:tc>
                  <a:txBody>
                    <a:bodyPr/>
                    <a:lstStyle/>
                    <a:p>
                      <a:pPr marL="0" marR="0" algn="ctr">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INR 250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2351798186"/>
                  </a:ext>
                </a:extLst>
              </a:tr>
              <a:tr h="446805">
                <a:tc>
                  <a:txBody>
                    <a:bodyPr/>
                    <a:lstStyle/>
                    <a:p>
                      <a:pPr algn="ctr">
                        <a:lnSpc>
                          <a:spcPct val="115000"/>
                        </a:lnSpc>
                        <a:spcAft>
                          <a:spcPts val="0"/>
                        </a:spcAft>
                      </a:pPr>
                      <a:r>
                        <a:rPr lang="en-US" sz="1600" dirty="0">
                          <a:solidFill>
                            <a:srgbClr val="002060"/>
                          </a:solidFill>
                          <a:effectLst/>
                          <a:latin typeface="Arial" pitchFamily="34" charset="0"/>
                          <a:ea typeface="Times New Roman" panose="02020603050405020304" pitchFamily="18" charset="0"/>
                          <a:cs typeface="Arial" pitchFamily="34" charset="0"/>
                        </a:rPr>
                        <a:t>5.</a:t>
                      </a:r>
                      <a:endParaRPr lang="en-IN" sz="1600" dirty="0">
                        <a:solidFill>
                          <a:srgbClr val="002060"/>
                        </a:solidFill>
                        <a:effectLst/>
                        <a:latin typeface="Arial" pitchFamily="34" charset="0"/>
                        <a:ea typeface="Times New Roman" panose="02020603050405020304" pitchFamily="18" charset="0"/>
                        <a:cs typeface="Arial" pitchFamily="34" charset="0"/>
                      </a:endParaRPr>
                    </a:p>
                  </a:txBody>
                  <a:tcPr marL="68580" marR="68580" marT="0" marB="0" anchor="ctr">
                    <a:solidFill>
                      <a:schemeClr val="bg1"/>
                    </a:solidFill>
                  </a:tcPr>
                </a:tc>
                <a:tc>
                  <a:txBody>
                    <a:bodyPr/>
                    <a:lstStyle/>
                    <a:p>
                      <a:pPr marL="0" marR="0" algn="l" defTabSz="914400" rtl="0" eaLnBrk="1" latinLnBrk="0" hangingPunct="1">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Semiconductor Wafering</a:t>
                      </a:r>
                    </a:p>
                  </a:txBody>
                  <a:tcPr marL="68580" marR="68580" marT="0" marB="0" anchor="ctr">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chemeClr val="dk1"/>
                          </a:solidFill>
                          <a:latin typeface="Arial" pitchFamily="34" charset="0"/>
                          <a:ea typeface="+mn-ea"/>
                          <a:cs typeface="Arial" pitchFamily="34" charset="0"/>
                        </a:rPr>
                        <a:t>INR 500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4192276365"/>
                  </a:ext>
                </a:extLst>
              </a:tr>
              <a:tr h="819085">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6.</a:t>
                      </a:r>
                    </a:p>
                  </a:txBody>
                  <a:tcPr marL="68580" marR="68580" marT="0" marB="0" anchor="ctr">
                    <a:solidFill>
                      <a:schemeClr val="bg1"/>
                    </a:solidFill>
                  </a:tcPr>
                </a:tc>
                <a:tc>
                  <a:txBody>
                    <a:bodyPr/>
                    <a:lstStyle/>
                    <a:p>
                      <a:pPr marL="0" marR="0" algn="l" defTabSz="914400" rtl="0" eaLnBrk="1" latinLnBrk="0" hangingPunct="1">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Semiconductor Integrated Chips (ICs) including Logic [Microprocessor, Microcontrollers, Digital Signal Processors (DSP) and Application Specific Integrated Circuits (ASICs)]; Memory; Analog/ Mixed Signal ICs, etc.</a:t>
                      </a:r>
                    </a:p>
                  </a:txBody>
                  <a:tcPr marL="68580" marR="68580" marT="0" marB="0" anchor="ctr">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chemeClr val="dk1"/>
                          </a:solidFill>
                          <a:latin typeface="Arial" pitchFamily="34" charset="0"/>
                          <a:ea typeface="+mn-ea"/>
                          <a:cs typeface="Arial" pitchFamily="34" charset="0"/>
                        </a:rPr>
                        <a:t>INR 1000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3"/>
                  </a:ext>
                </a:extLst>
              </a:tr>
              <a:tr h="819085">
                <a:tc>
                  <a:txBody>
                    <a:bodyPr/>
                    <a:lstStyle/>
                    <a:p>
                      <a:pPr algn="ctr">
                        <a:lnSpc>
                          <a:spcPct val="115000"/>
                        </a:lnSpc>
                        <a:spcAft>
                          <a:spcPts val="0"/>
                        </a:spcAft>
                      </a:pPr>
                      <a:r>
                        <a:rPr lang="en-IN" sz="1600" dirty="0">
                          <a:solidFill>
                            <a:srgbClr val="002060"/>
                          </a:solidFill>
                          <a:effectLst/>
                          <a:latin typeface="Arial" pitchFamily="34" charset="0"/>
                          <a:ea typeface="Times New Roman" panose="02020603050405020304" pitchFamily="18" charset="0"/>
                          <a:cs typeface="Arial" pitchFamily="34" charset="0"/>
                        </a:rPr>
                        <a:t>7.</a:t>
                      </a:r>
                    </a:p>
                  </a:txBody>
                  <a:tcPr marL="68580" marR="68580" marT="0" marB="0" anchor="ctr">
                    <a:solidFill>
                      <a:schemeClr val="bg1"/>
                    </a:solidFill>
                  </a:tcPr>
                </a:tc>
                <a:tc>
                  <a:txBody>
                    <a:bodyPr/>
                    <a:lstStyle/>
                    <a:p>
                      <a:pPr marL="0" marR="0" algn="l" defTabSz="914400" rtl="0" eaLnBrk="1" latinLnBrk="0" hangingPunct="1">
                        <a:lnSpc>
                          <a:spcPct val="115000"/>
                        </a:lnSpc>
                        <a:spcBef>
                          <a:spcPts val="0"/>
                        </a:spcBef>
                        <a:spcAft>
                          <a:spcPts val="0"/>
                        </a:spcAft>
                      </a:pPr>
                      <a:r>
                        <a:rPr lang="en-US" sz="1600" kern="1200" dirty="0">
                          <a:solidFill>
                            <a:schemeClr val="dk1"/>
                          </a:solidFill>
                          <a:latin typeface="Arial" pitchFamily="34" charset="0"/>
                          <a:ea typeface="+mn-ea"/>
                          <a:cs typeface="Arial" pitchFamily="34" charset="0"/>
                        </a:rPr>
                        <a:t>Display fabrication units including Liquid Crystal Displays (LCD), Light Emitting Diode (LED), Organic Light Emitting Diode (OLED), etc. for electronic applications</a:t>
                      </a:r>
                    </a:p>
                  </a:txBody>
                  <a:tcPr marL="68580" marR="68580" marT="0" marB="0" anchor="ctr">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chemeClr val="dk1"/>
                          </a:solidFill>
                          <a:latin typeface="Arial" pitchFamily="34" charset="0"/>
                          <a:ea typeface="+mn-ea"/>
                          <a:cs typeface="Arial" pitchFamily="34" charset="0"/>
                        </a:rPr>
                        <a:t>INR 1000 </a:t>
                      </a:r>
                      <a:r>
                        <a:rPr lang="en-US" sz="1600" kern="1200" dirty="0" err="1">
                          <a:solidFill>
                            <a:schemeClr val="dk1"/>
                          </a:solidFill>
                          <a:latin typeface="Arial" pitchFamily="34" charset="0"/>
                          <a:ea typeface="+mn-ea"/>
                          <a:cs typeface="Arial" pitchFamily="34" charset="0"/>
                        </a:rPr>
                        <a:t>crore</a:t>
                      </a:r>
                      <a:endParaRPr lang="en-US" sz="1600" kern="1200" dirty="0">
                        <a:solidFill>
                          <a:schemeClr val="dk1"/>
                        </a:solidFill>
                        <a:latin typeface="Arial" pitchFamily="34" charset="0"/>
                        <a:ea typeface="+mn-ea"/>
                        <a:cs typeface="Arial"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US" sz="1600" kern="1200" dirty="0">
                        <a:solidFill>
                          <a:schemeClr val="dk1"/>
                        </a:solidFill>
                        <a:latin typeface="Arial" pitchFamily="34" charset="0"/>
                        <a:ea typeface="+mn-ea"/>
                        <a:cs typeface="Arial" pitchFamily="34" charset="0"/>
                      </a:endParaRPr>
                    </a:p>
                  </a:txBody>
                  <a:tcPr marL="68580" marR="68580" marT="0" marB="0" anchor="ctr">
                    <a:solidFill>
                      <a:schemeClr val="bg1"/>
                    </a:solidFill>
                  </a:tcPr>
                </a:tc>
                <a:extLst>
                  <a:ext uri="{0D108BD9-81ED-4DB2-BD59-A6C34878D82A}">
                    <a16:rowId xmlns="" xmlns:a16="http://schemas.microsoft.com/office/drawing/2014/main" val="10004"/>
                  </a:ext>
                </a:extLst>
              </a:tr>
            </a:tbl>
          </a:graphicData>
        </a:graphic>
      </p:graphicFrame>
      <p:sp>
        <p:nvSpPr>
          <p:cNvPr id="5" name="Slide Number Placeholder 4">
            <a:extLst>
              <a:ext uri="{FF2B5EF4-FFF2-40B4-BE49-F238E27FC236}">
                <a16:creationId xmlns="" xmlns:a16="http://schemas.microsoft.com/office/drawing/2014/main" id="{E639E494-4380-4E40-B44B-F3E4B4453CF3}"/>
              </a:ext>
            </a:extLst>
          </p:cNvPr>
          <p:cNvSpPr>
            <a:spLocks noGrp="1"/>
          </p:cNvSpPr>
          <p:nvPr>
            <p:ph type="sldNum" sz="quarter" idx="12"/>
          </p:nvPr>
        </p:nvSpPr>
        <p:spPr/>
        <p:txBody>
          <a:bodyPr/>
          <a:lstStyle/>
          <a:p>
            <a:fld id="{3AC3B842-1769-4411-9749-27D58AD456F0}" type="slidenum">
              <a:rPr lang="en-IN" smtClean="0"/>
              <a:pPr/>
              <a:t>25</a:t>
            </a:fld>
            <a:endParaRPr lang="en-IN"/>
          </a:p>
        </p:txBody>
      </p:sp>
      <p:sp>
        <p:nvSpPr>
          <p:cNvPr id="6" name="Title 1">
            <a:extLst>
              <a:ext uri="{FF2B5EF4-FFF2-40B4-BE49-F238E27FC236}">
                <a16:creationId xmlns="" xmlns:a16="http://schemas.microsoft.com/office/drawing/2014/main" id="{65E78148-D4AC-4898-9481-1071660AF779}"/>
              </a:ext>
            </a:extLst>
          </p:cNvPr>
          <p:cNvSpPr txBox="1">
            <a:spLocks/>
          </p:cNvSpPr>
          <p:nvPr/>
        </p:nvSpPr>
        <p:spPr>
          <a:xfrm>
            <a:off x="502275" y="175449"/>
            <a:ext cx="11442841" cy="66444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fontAlgn="auto">
              <a:spcAft>
                <a:spcPts val="0"/>
              </a:spcAft>
            </a:pPr>
            <a:r>
              <a:rPr lang="en-US" sz="2800" b="1" dirty="0">
                <a:solidFill>
                  <a:srgbClr val="002060"/>
                </a:solidFill>
                <a:latin typeface="Arial" panose="020B0604020202020204" pitchFamily="34" charset="0"/>
                <a:ea typeface="Arial" charset="0"/>
                <a:cs typeface="Arial" panose="020B0604020202020204" pitchFamily="34" charset="0"/>
              </a:rPr>
              <a:t>C</a:t>
            </a:r>
            <a:r>
              <a:rPr lang="en-US" sz="2800" b="1" dirty="0" smtClean="0">
                <a:solidFill>
                  <a:srgbClr val="002060"/>
                </a:solidFill>
                <a:latin typeface="Arial" panose="020B0604020202020204" pitchFamily="34" charset="0"/>
                <a:ea typeface="Arial" charset="0"/>
                <a:cs typeface="Arial" panose="020B0604020202020204" pitchFamily="34" charset="0"/>
              </a:rPr>
              <a:t>. Other List of Goods</a:t>
            </a:r>
          </a:p>
        </p:txBody>
      </p:sp>
    </p:spTree>
    <p:extLst>
      <p:ext uri="{BB962C8B-B14F-4D97-AF65-F5344CB8AC3E}">
        <p14:creationId xmlns:p14="http://schemas.microsoft.com/office/powerpoint/2010/main" val="4191477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smtClean="0"/>
              <a:t> Provision w.r.t Changes/ Deviations (Paragraph 15)</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337621" y="1010369"/>
            <a:ext cx="11363842" cy="517064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en-IN" sz="1700" dirty="0"/>
              <a:t> </a:t>
            </a:r>
            <a:r>
              <a:rPr lang="en-IN" sz="2000" dirty="0" smtClean="0">
                <a:solidFill>
                  <a:srgbClr val="002060"/>
                </a:solidFill>
                <a:latin typeface="Arial" panose="020B0604020202020204" pitchFamily="34" charset="0"/>
                <a:cs typeface="Arial" panose="020B0604020202020204" pitchFamily="34" charset="0"/>
              </a:rPr>
              <a:t>Any </a:t>
            </a:r>
            <a:r>
              <a:rPr lang="en-IN" sz="2000" dirty="0">
                <a:solidFill>
                  <a:srgbClr val="002060"/>
                </a:solidFill>
                <a:latin typeface="Arial" panose="020B0604020202020204" pitchFamily="34" charset="0"/>
                <a:cs typeface="Arial" panose="020B0604020202020204" pitchFamily="34" charset="0"/>
              </a:rPr>
              <a:t>change / deviation in the </a:t>
            </a:r>
            <a:r>
              <a:rPr lang="en-IN" sz="2000" u="sng" dirty="0">
                <a:solidFill>
                  <a:srgbClr val="002060"/>
                </a:solidFill>
                <a:latin typeface="Arial" panose="020B0604020202020204" pitchFamily="34" charset="0"/>
                <a:cs typeface="Arial" panose="020B0604020202020204" pitchFamily="34" charset="0"/>
              </a:rPr>
              <a:t>location of a project / unit</a:t>
            </a:r>
            <a:r>
              <a:rPr lang="en-IN" sz="2000" b="1"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filing the application and before approval of the same</a:t>
            </a:r>
            <a:r>
              <a:rPr lang="en-IN" sz="2000" b="1" dirty="0">
                <a:solidFill>
                  <a:srgbClr val="002060"/>
                </a:solidFill>
                <a:latin typeface="Arial" panose="020B0604020202020204" pitchFamily="34" charset="0"/>
                <a:cs typeface="Arial" panose="020B0604020202020204" pitchFamily="34" charset="0"/>
              </a:rPr>
              <a:t>, </a:t>
            </a:r>
            <a:r>
              <a:rPr lang="en-IN" sz="2000" dirty="0">
                <a:solidFill>
                  <a:srgbClr val="002060"/>
                </a:solidFill>
                <a:latin typeface="Arial" panose="020B0604020202020204" pitchFamily="34" charset="0"/>
                <a:cs typeface="Arial" panose="020B0604020202020204" pitchFamily="34" charset="0"/>
              </a:rPr>
              <a:t>shall be allowed by PMA after due </a:t>
            </a:r>
            <a:r>
              <a:rPr lang="en-IN" sz="2000" dirty="0" smtClean="0">
                <a:solidFill>
                  <a:srgbClr val="002060"/>
                </a:solidFill>
                <a:latin typeface="Arial" panose="020B0604020202020204" pitchFamily="34" charset="0"/>
                <a:cs typeface="Arial" panose="020B0604020202020204" pitchFamily="34" charset="0"/>
              </a:rPr>
              <a:t>verification.</a:t>
            </a: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Any change / deviation in the </a:t>
            </a:r>
            <a:r>
              <a:rPr lang="en-IN" sz="2000" u="sng" dirty="0">
                <a:solidFill>
                  <a:srgbClr val="002060"/>
                </a:solidFill>
                <a:latin typeface="Arial" panose="020B0604020202020204" pitchFamily="34" charset="0"/>
                <a:cs typeface="Arial" panose="020B0604020202020204" pitchFamily="34" charset="0"/>
              </a:rPr>
              <a:t>location of a project / unit</a:t>
            </a:r>
            <a:r>
              <a:rPr lang="en-IN" sz="2000"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approval of the project</a:t>
            </a:r>
            <a:r>
              <a:rPr lang="en-IN" sz="2000" dirty="0">
                <a:solidFill>
                  <a:srgbClr val="002060"/>
                </a:solidFill>
                <a:latin typeface="Arial" panose="020B0604020202020204" pitchFamily="34" charset="0"/>
                <a:cs typeface="Arial" panose="020B0604020202020204" pitchFamily="34" charset="0"/>
              </a:rPr>
              <a:t>, shall be intimated by PMA to the EC for consideration and recommendation. </a:t>
            </a: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a:solidFill>
                  <a:srgbClr val="002060"/>
                </a:solidFill>
                <a:latin typeface="Arial" panose="020B0604020202020204" pitchFamily="34" charset="0"/>
                <a:cs typeface="Arial" panose="020B0604020202020204" pitchFamily="34" charset="0"/>
              </a:rPr>
              <a:t>Any deviation with respect to </a:t>
            </a:r>
            <a:r>
              <a:rPr lang="en-IN" sz="2000" u="sng" dirty="0">
                <a:solidFill>
                  <a:srgbClr val="002060"/>
                </a:solidFill>
                <a:latin typeface="Arial" panose="020B0604020202020204" pitchFamily="34" charset="0"/>
                <a:cs typeface="Arial" panose="020B0604020202020204" pitchFamily="34" charset="0"/>
              </a:rPr>
              <a:t>approved product category</a:t>
            </a:r>
            <a:r>
              <a:rPr lang="en-IN" sz="2000"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approval of the project</a:t>
            </a:r>
            <a:r>
              <a:rPr lang="en-IN" sz="2000" dirty="0">
                <a:solidFill>
                  <a:srgbClr val="002060"/>
                </a:solidFill>
                <a:latin typeface="Arial" panose="020B0604020202020204" pitchFamily="34" charset="0"/>
                <a:cs typeface="Arial" panose="020B0604020202020204" pitchFamily="34" charset="0"/>
              </a:rPr>
              <a:t>, shall be intimated by PMA to EC for its consideration and recommendation. </a:t>
            </a:r>
            <a:endParaRPr lang="en-IN" sz="2000" dirty="0" smtClean="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endParaRPr lang="en-IN" sz="2000" dirty="0">
              <a:solidFill>
                <a:srgbClr val="00206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Any </a:t>
            </a:r>
            <a:r>
              <a:rPr lang="en-IN" sz="2000" dirty="0">
                <a:solidFill>
                  <a:srgbClr val="002060"/>
                </a:solidFill>
                <a:latin typeface="Arial" panose="020B0604020202020204" pitchFamily="34" charset="0"/>
                <a:cs typeface="Arial" panose="020B0604020202020204" pitchFamily="34" charset="0"/>
              </a:rPr>
              <a:t>deviation with respect </a:t>
            </a:r>
            <a:r>
              <a:rPr lang="en-IN" sz="2000" u="sng" dirty="0">
                <a:solidFill>
                  <a:srgbClr val="002060"/>
                </a:solidFill>
                <a:latin typeface="Arial" panose="020B0604020202020204" pitchFamily="34" charset="0"/>
                <a:cs typeface="Arial" panose="020B0604020202020204" pitchFamily="34" charset="0"/>
              </a:rPr>
              <a:t>to approved eligible capital expenditure</a:t>
            </a:r>
            <a:r>
              <a:rPr lang="en-IN" sz="2000" dirty="0">
                <a:solidFill>
                  <a:srgbClr val="002060"/>
                </a:solidFill>
                <a:latin typeface="Arial" panose="020B0604020202020204" pitchFamily="34" charset="0"/>
                <a:cs typeface="Arial" panose="020B0604020202020204" pitchFamily="34" charset="0"/>
              </a:rPr>
              <a:t>, </a:t>
            </a:r>
            <a:r>
              <a:rPr lang="en-IN" sz="2000" b="1" dirty="0">
                <a:solidFill>
                  <a:srgbClr val="C00000"/>
                </a:solidFill>
                <a:latin typeface="Arial" panose="020B0604020202020204" pitchFamily="34" charset="0"/>
                <a:cs typeface="Arial" panose="020B0604020202020204" pitchFamily="34" charset="0"/>
              </a:rPr>
              <a:t>after approval of the project</a:t>
            </a:r>
            <a:r>
              <a:rPr lang="en-IN" sz="2000" dirty="0">
                <a:solidFill>
                  <a:srgbClr val="002060"/>
                </a:solidFill>
                <a:latin typeface="Arial" panose="020B0604020202020204" pitchFamily="34" charset="0"/>
                <a:cs typeface="Arial" panose="020B0604020202020204" pitchFamily="34" charset="0"/>
              </a:rPr>
              <a:t>, shall be intimated by PMA to EC for its consideration and recommendation. </a:t>
            </a:r>
            <a:r>
              <a:rPr lang="en-IN"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04855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550" y="1285875"/>
            <a:ext cx="10515600" cy="2214563"/>
          </a:xfrm>
        </p:spPr>
        <p:txBody>
          <a:bodyPr>
            <a:normAutofit/>
          </a:bodyPr>
          <a:lstStyle/>
          <a:p>
            <a:r>
              <a:rPr lang="en-IN" sz="4800" dirty="0" smtClean="0">
                <a:hlinkClick r:id="rId2"/>
              </a:rPr>
              <a:t>specs@meity.gov.in</a:t>
            </a:r>
            <a:r>
              <a:rPr lang="en-IN" sz="4800" dirty="0"/>
              <a:t/>
            </a:r>
            <a:br>
              <a:rPr lang="en-IN" sz="4800" dirty="0"/>
            </a:br>
            <a:r>
              <a:rPr lang="en-IN" sz="4800" dirty="0" smtClean="0">
                <a:hlinkClick r:id="rId3"/>
              </a:rPr>
              <a:t>specs@ifciltd.com</a:t>
            </a:r>
            <a:r>
              <a:rPr lang="en-IN" sz="4800" dirty="0" smtClean="0"/>
              <a:t/>
            </a:r>
            <a:br>
              <a:rPr lang="en-IN" sz="4800" dirty="0" smtClean="0"/>
            </a:br>
            <a:endParaRPr lang="en-IN" sz="4800" dirty="0"/>
          </a:p>
        </p:txBody>
      </p:sp>
      <p:sp>
        <p:nvSpPr>
          <p:cNvPr id="3" name="Text Placeholder 2"/>
          <p:cNvSpPr>
            <a:spLocks noGrp="1"/>
          </p:cNvSpPr>
          <p:nvPr>
            <p:ph type="body" idx="1"/>
          </p:nvPr>
        </p:nvSpPr>
        <p:spPr/>
        <p:txBody>
          <a:bodyPr>
            <a:normAutofit lnSpcReduction="10000"/>
          </a:bodyPr>
          <a:lstStyle/>
          <a:p>
            <a:endParaRPr lang="en-IN" sz="4800" dirty="0" smtClean="0">
              <a:solidFill>
                <a:schemeClr val="accent5">
                  <a:lumMod val="50000"/>
                </a:schemeClr>
              </a:solidFill>
              <a:latin typeface="+mj-lt"/>
              <a:ea typeface="+mj-ea"/>
              <a:cs typeface="+mj-cs"/>
            </a:endParaRPr>
          </a:p>
          <a:p>
            <a:r>
              <a:rPr lang="en-IN" sz="4800" dirty="0" smtClean="0">
                <a:solidFill>
                  <a:schemeClr val="accent5">
                    <a:lumMod val="50000"/>
                  </a:schemeClr>
                </a:solidFill>
                <a:latin typeface="+mj-lt"/>
                <a:ea typeface="+mj-ea"/>
                <a:cs typeface="+mj-cs"/>
              </a:rPr>
              <a:t>Portal – https://specs.ifciltd.com</a:t>
            </a:r>
            <a:endParaRPr lang="en-IN" sz="4800" dirty="0">
              <a:solidFill>
                <a:schemeClr val="accent5">
                  <a:lumMod val="50000"/>
                </a:schemeClr>
              </a:solidFill>
              <a:latin typeface="+mj-lt"/>
              <a:ea typeface="+mj-ea"/>
              <a:cs typeface="+mj-cs"/>
            </a:endParaRPr>
          </a:p>
        </p:txBody>
      </p:sp>
      <p:sp>
        <p:nvSpPr>
          <p:cNvPr id="4" name="TextBox 3">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US" sz="3200" dirty="0" smtClean="0"/>
              <a:t>For any queries and </a:t>
            </a:r>
            <a:r>
              <a:rPr lang="en-US" sz="3200" dirty="0"/>
              <a:t>communications </a:t>
            </a:r>
            <a:endParaRPr lang="en-IN" sz="3200" dirty="0"/>
          </a:p>
        </p:txBody>
      </p:sp>
      <p:pic>
        <p:nvPicPr>
          <p:cNvPr id="5" name="Picture 4"/>
          <p:cNvPicPr>
            <a:picLocks noChangeAspect="1"/>
          </p:cNvPicPr>
          <p:nvPr/>
        </p:nvPicPr>
        <p:blipFill>
          <a:blip r:embed="rId4"/>
          <a:stretch>
            <a:fillRect/>
          </a:stretch>
        </p:blipFill>
        <p:spPr>
          <a:xfrm>
            <a:off x="6515100" y="1507461"/>
            <a:ext cx="1395412" cy="1395412"/>
          </a:xfrm>
          <a:prstGeom prst="rect">
            <a:avLst/>
          </a:prstGeom>
        </p:spPr>
      </p:pic>
      <p:pic>
        <p:nvPicPr>
          <p:cNvPr id="6" name="Picture 5"/>
          <p:cNvPicPr>
            <a:picLocks noChangeAspect="1"/>
          </p:cNvPicPr>
          <p:nvPr/>
        </p:nvPicPr>
        <p:blipFill>
          <a:blip r:embed="rId5"/>
          <a:stretch>
            <a:fillRect/>
          </a:stretch>
        </p:blipFill>
        <p:spPr>
          <a:xfrm>
            <a:off x="6515100" y="3500438"/>
            <a:ext cx="1555352" cy="1555352"/>
          </a:xfrm>
          <a:prstGeom prst="rect">
            <a:avLst/>
          </a:prstGeom>
        </p:spPr>
      </p:pic>
    </p:spTree>
    <p:extLst>
      <p:ext uri="{BB962C8B-B14F-4D97-AF65-F5344CB8AC3E}">
        <p14:creationId xmlns:p14="http://schemas.microsoft.com/office/powerpoint/2010/main" val="4253588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8" y="2559809"/>
            <a:ext cx="10515600" cy="1325563"/>
          </a:xfrm>
        </p:spPr>
        <p:txBody>
          <a:bodyPr>
            <a:normAutofit/>
          </a:bodyPr>
          <a:lstStyle/>
          <a:p>
            <a:pPr algn="ctr"/>
            <a:r>
              <a:rPr lang="en-IN" sz="4800" dirty="0" smtClean="0"/>
              <a:t>THANK YOU</a:t>
            </a:r>
            <a:endParaRPr lang="en-IN"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 xmlns:a16="http://schemas.microsoft.com/office/drawing/2014/main" id="{D80733A1-6632-4E5B-9707-11DDD537014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20"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8" cy="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a:extLst>
              <a:ext uri="{FF2B5EF4-FFF2-40B4-BE49-F238E27FC236}">
                <a16:creationId xmlns="" xmlns:a16="http://schemas.microsoft.com/office/drawing/2014/main" id="{EC18426B-09A0-432E-8CE7-DF5EABAF995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IN" sz="320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 xmlns:a16="http://schemas.microsoft.com/office/drawing/2014/main" id="{2C7C3491-90A9-4D7F-B75C-8832F463D2D9}"/>
              </a:ext>
            </a:extLst>
          </p:cNvPr>
          <p:cNvSpPr>
            <a:spLocks noGrp="1"/>
          </p:cNvSpPr>
          <p:nvPr>
            <p:ph type="ctrTitle"/>
          </p:nvPr>
        </p:nvSpPr>
        <p:spPr>
          <a:xfrm>
            <a:off x="1245325" y="2546306"/>
            <a:ext cx="9701349" cy="2772422"/>
          </a:xfrm>
        </p:spPr>
        <p:txBody>
          <a:bodyPr anchor="ctr">
            <a:normAutofit/>
          </a:bodyPr>
          <a:lstStyle/>
          <a:p>
            <a:r>
              <a:rPr lang="en-US" sz="4400" b="1" dirty="0" smtClean="0">
                <a:solidFill>
                  <a:srgbClr val="FF0000"/>
                </a:solidFill>
                <a:latin typeface="Arial" panose="020B0604020202020204" pitchFamily="34" charset="0"/>
                <a:cs typeface="Arial" panose="020B0604020202020204" pitchFamily="34" charset="0"/>
              </a:rPr>
              <a:t>Appraisal </a:t>
            </a:r>
            <a:r>
              <a:rPr lang="en-US" sz="4400" b="1" dirty="0">
                <a:solidFill>
                  <a:srgbClr val="FF0000"/>
                </a:solidFill>
                <a:latin typeface="Arial" panose="020B0604020202020204" pitchFamily="34" charset="0"/>
                <a:cs typeface="Arial" panose="020B0604020202020204" pitchFamily="34" charset="0"/>
              </a:rPr>
              <a:t>and Disbursement Guidelines</a:t>
            </a:r>
            <a:endParaRPr lang="en-IN" sz="3600" dirty="0">
              <a:solidFill>
                <a:schemeClr val="tx2"/>
              </a:solidFill>
              <a:latin typeface="Arial" panose="020B0604020202020204" pitchFamily="34" charset="0"/>
              <a:cs typeface="Arial" panose="020B0604020202020204" pitchFamily="34" charset="0"/>
            </a:endParaRPr>
          </a:p>
        </p:txBody>
      </p:sp>
      <p:pic>
        <p:nvPicPr>
          <p:cNvPr id="6" name="Picture 2" descr="E:\Kapil-DeitY\C&amp;BB\CNA\IIT-D ESDM\EI Logo-Changes\New Logo Feb-14\Final New EI Logo-Feb14 - wo Colon\Final New EI Logo-Feb14 - wo Colon.jpg">
            <a:extLst>
              <a:ext uri="{FF2B5EF4-FFF2-40B4-BE49-F238E27FC236}">
                <a16:creationId xmlns="" xmlns:a16="http://schemas.microsoft.com/office/drawing/2014/main" id="{B7A2FD2B-50E5-4F56-AA5D-62E3AC27F4B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285" y="86630"/>
            <a:ext cx="1274903" cy="7144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dit1142\Desktop\Logos &amp; profiles\Digital_India_logo_TGA_file.jpg">
            <a:extLst>
              <a:ext uri="{FF2B5EF4-FFF2-40B4-BE49-F238E27FC236}">
                <a16:creationId xmlns="" xmlns:a16="http://schemas.microsoft.com/office/drawing/2014/main" id="{D02084FB-2E4F-43A0-BB12-BAEB5D32DF08}"/>
              </a:ext>
            </a:extLst>
          </p:cNvPr>
          <p:cNvPicPr>
            <a:picLocks noChangeAspect="1" noChangeArrowheads="1"/>
          </p:cNvPicPr>
          <p:nvPr/>
        </p:nvPicPr>
        <p:blipFill>
          <a:blip r:embed="rId8" cstate="print"/>
          <a:srcRect/>
          <a:stretch>
            <a:fillRect/>
          </a:stretch>
        </p:blipFill>
        <p:spPr bwMode="auto">
          <a:xfrm>
            <a:off x="10544174" y="86630"/>
            <a:ext cx="1471891" cy="719897"/>
          </a:xfrm>
          <a:prstGeom prst="rect">
            <a:avLst/>
          </a:prstGeom>
          <a:noFill/>
        </p:spPr>
      </p:pic>
    </p:spTree>
    <p:extLst>
      <p:ext uri="{BB962C8B-B14F-4D97-AF65-F5344CB8AC3E}">
        <p14:creationId xmlns:p14="http://schemas.microsoft.com/office/powerpoint/2010/main" val="2022290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Key </a:t>
            </a:r>
            <a:r>
              <a:rPr lang="en-IN" sz="3200" dirty="0" smtClean="0"/>
              <a:t>Definitions (Paragraph 2)</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06591" y="924641"/>
            <a:ext cx="11394883" cy="5632311"/>
          </a:xfrm>
          <a:prstGeom prst="rect">
            <a:avLst/>
          </a:prstGeom>
          <a:noFill/>
        </p:spPr>
        <p:txBody>
          <a:bodyPr wrap="square" rtlCol="0">
            <a:spAutoFit/>
          </a:bodyPr>
          <a:lstStyle/>
          <a:p>
            <a:pPr marL="457200" indent="-457200" algn="just">
              <a:lnSpc>
                <a:spcPct val="150000"/>
              </a:lnSpc>
              <a:buAutoNum type="arabicPeriod"/>
            </a:pPr>
            <a:r>
              <a:rPr lang="en-US" sz="2000" b="1" dirty="0" smtClean="0">
                <a:solidFill>
                  <a:srgbClr val="C00000"/>
                </a:solidFill>
                <a:latin typeface="Arial" panose="020B0604020202020204" pitchFamily="34" charset="0"/>
                <a:cs typeface="Arial" panose="020B0604020202020204" pitchFamily="34" charset="0"/>
              </a:rPr>
              <a:t>Applicant:</a:t>
            </a:r>
            <a:r>
              <a:rPr lang="en-US" sz="2000" b="1" dirty="0">
                <a:solidFill>
                  <a:srgbClr val="002060"/>
                </a:solidFill>
                <a:latin typeface="Arial" panose="020B0604020202020204" pitchFamily="34" charset="0"/>
                <a:cs typeface="Arial" panose="020B0604020202020204" pitchFamily="34" charset="0"/>
              </a:rPr>
              <a:t> </a:t>
            </a:r>
            <a:r>
              <a:rPr lang="en-US" sz="2000" dirty="0" smtClean="0">
                <a:solidFill>
                  <a:srgbClr val="002060"/>
                </a:solidFill>
                <a:latin typeface="Arial" panose="020B0604020202020204" pitchFamily="34" charset="0"/>
                <a:cs typeface="Arial" panose="020B0604020202020204" pitchFamily="34" charset="0"/>
              </a:rPr>
              <a:t>Private </a:t>
            </a:r>
            <a:r>
              <a:rPr lang="en-US" sz="2000" dirty="0">
                <a:solidFill>
                  <a:srgbClr val="002060"/>
                </a:solidFill>
                <a:latin typeface="Arial" panose="020B0604020202020204" pitchFamily="34" charset="0"/>
                <a:cs typeface="Arial" panose="020B0604020202020204" pitchFamily="34" charset="0"/>
              </a:rPr>
              <a:t>Limited Company, Public Limited Company, Sole Proprietorship, Partnership, or Limited Liability Partnership registered in </a:t>
            </a:r>
            <a:r>
              <a:rPr lang="en-US" sz="2000" dirty="0" smtClean="0">
                <a:solidFill>
                  <a:srgbClr val="002060"/>
                </a:solidFill>
                <a:latin typeface="Arial" panose="020B0604020202020204" pitchFamily="34" charset="0"/>
                <a:cs typeface="Arial" panose="020B0604020202020204" pitchFamily="34" charset="0"/>
              </a:rPr>
              <a:t>India.</a:t>
            </a:r>
          </a:p>
          <a:p>
            <a:pPr marL="457200" indent="-457200" algn="just">
              <a:lnSpc>
                <a:spcPct val="150000"/>
              </a:lnSpc>
              <a:buAutoNum type="arabicPeriod"/>
            </a:pPr>
            <a:endParaRPr lang="en-US" sz="2000"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FontTx/>
              <a:buAutoNum type="arabicPeriod"/>
            </a:pPr>
            <a:r>
              <a:rPr lang="en-US" sz="2000" b="1" dirty="0">
                <a:solidFill>
                  <a:srgbClr val="C00000"/>
                </a:solidFill>
                <a:latin typeface="Arial" panose="020B0604020202020204" pitchFamily="34" charset="0"/>
                <a:cs typeface="Arial" panose="020B0604020202020204" pitchFamily="34" charset="0"/>
              </a:rPr>
              <a:t>Project / Unit: </a:t>
            </a:r>
            <a:r>
              <a:rPr lang="en-US" sz="2000" dirty="0">
                <a:solidFill>
                  <a:srgbClr val="002060"/>
                </a:solidFill>
                <a:latin typeface="Arial" panose="020B0604020202020204" pitchFamily="34" charset="0"/>
                <a:cs typeface="Arial" panose="020B0604020202020204" pitchFamily="34" charset="0"/>
              </a:rPr>
              <a:t>N</a:t>
            </a:r>
            <a:r>
              <a:rPr lang="en-US" sz="2000" dirty="0" smtClean="0">
                <a:solidFill>
                  <a:srgbClr val="002060"/>
                </a:solidFill>
                <a:latin typeface="Arial" panose="020B0604020202020204" pitchFamily="34" charset="0"/>
                <a:cs typeface="Arial" panose="020B0604020202020204" pitchFamily="34" charset="0"/>
              </a:rPr>
              <a:t>ew </a:t>
            </a:r>
            <a:r>
              <a:rPr lang="en-US" sz="2000" dirty="0">
                <a:solidFill>
                  <a:srgbClr val="002060"/>
                </a:solidFill>
                <a:latin typeface="Arial" panose="020B0604020202020204" pitchFamily="34" charset="0"/>
                <a:cs typeface="Arial" panose="020B0604020202020204" pitchFamily="34" charset="0"/>
              </a:rPr>
              <a:t>business unit or expansion of capacity / modernization and / or diversification of an existing </a:t>
            </a:r>
            <a:r>
              <a:rPr lang="en-US" sz="2000" dirty="0" smtClean="0">
                <a:solidFill>
                  <a:srgbClr val="002060"/>
                </a:solidFill>
                <a:latin typeface="Arial" panose="020B0604020202020204" pitchFamily="34" charset="0"/>
                <a:cs typeface="Arial" panose="020B0604020202020204" pitchFamily="34" charset="0"/>
              </a:rPr>
              <a:t>unit.</a:t>
            </a:r>
            <a:endParaRPr lang="en-US" sz="2000"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Tx/>
              <a:buAutoNum type="arabicPeriod"/>
            </a:pPr>
            <a:endParaRPr lang="en-US" sz="2000" b="1" dirty="0" smtClean="0">
              <a:solidFill>
                <a:srgbClr val="C00000"/>
              </a:solidFill>
              <a:latin typeface="Arial" panose="020B0604020202020204" pitchFamily="34" charset="0"/>
              <a:cs typeface="Arial" panose="020B0604020202020204" pitchFamily="34" charset="0"/>
            </a:endParaRPr>
          </a:p>
          <a:p>
            <a:pPr marL="457200" indent="-457200" algn="just">
              <a:lnSpc>
                <a:spcPct val="150000"/>
              </a:lnSpc>
              <a:buFontTx/>
              <a:buAutoNum type="arabicPeriod"/>
            </a:pPr>
            <a:r>
              <a:rPr lang="en-US" sz="2000" b="1" dirty="0" smtClean="0">
                <a:solidFill>
                  <a:srgbClr val="C00000"/>
                </a:solidFill>
                <a:latin typeface="Arial" panose="020B0604020202020204" pitchFamily="34" charset="0"/>
                <a:cs typeface="Arial" panose="020B0604020202020204" pitchFamily="34" charset="0"/>
              </a:rPr>
              <a:t>Expansion </a:t>
            </a:r>
            <a:r>
              <a:rPr lang="en-US" sz="2000" b="1" dirty="0">
                <a:solidFill>
                  <a:srgbClr val="C00000"/>
                </a:solidFill>
                <a:latin typeface="Arial" panose="020B0604020202020204" pitchFamily="34" charset="0"/>
                <a:cs typeface="Arial" panose="020B0604020202020204" pitchFamily="34" charset="0"/>
              </a:rPr>
              <a:t>of capacity / modernization and/ or diversification of an existing </a:t>
            </a:r>
            <a:r>
              <a:rPr lang="en-US" sz="2000" b="1" dirty="0" smtClean="0">
                <a:solidFill>
                  <a:srgbClr val="C00000"/>
                </a:solidFill>
                <a:latin typeface="Arial" panose="020B0604020202020204" pitchFamily="34" charset="0"/>
                <a:cs typeface="Arial" panose="020B0604020202020204" pitchFamily="34" charset="0"/>
              </a:rPr>
              <a:t>unit: </a:t>
            </a:r>
            <a:r>
              <a:rPr lang="en-US" sz="2000" dirty="0" smtClean="0">
                <a:solidFill>
                  <a:srgbClr val="002060"/>
                </a:solidFill>
                <a:latin typeface="Arial" panose="020B0604020202020204" pitchFamily="34" charset="0"/>
                <a:cs typeface="Arial" panose="020B0604020202020204" pitchFamily="34" charset="0"/>
              </a:rPr>
              <a:t>An </a:t>
            </a:r>
            <a:r>
              <a:rPr lang="en-US" sz="2000" dirty="0">
                <a:solidFill>
                  <a:srgbClr val="002060"/>
                </a:solidFill>
                <a:latin typeface="Arial" panose="020B0604020202020204" pitchFamily="34" charset="0"/>
                <a:cs typeface="Arial" panose="020B0604020202020204" pitchFamily="34" charset="0"/>
              </a:rPr>
              <a:t>increase in the value of fixed capital investment in plant, machinery, equipment, associated utilities and technology, including for Research &amp; Development (R&amp;D) of an existing unit.</a:t>
            </a:r>
          </a:p>
          <a:p>
            <a:pPr marL="457200" indent="-457200" algn="just">
              <a:lnSpc>
                <a:spcPct val="150000"/>
              </a:lnSpc>
              <a:buAutoNum type="arabicPeriod"/>
            </a:pPr>
            <a:endParaRPr lang="en-US" sz="2000" b="1" dirty="0" smtClean="0">
              <a:solidFill>
                <a:srgbClr val="C00000"/>
              </a:solidFill>
              <a:latin typeface="Arial" panose="020B0604020202020204" pitchFamily="34" charset="0"/>
              <a:cs typeface="Arial" panose="020B0604020202020204" pitchFamily="34" charset="0"/>
            </a:endParaRPr>
          </a:p>
          <a:p>
            <a:pPr marL="457200" indent="-457200" algn="just">
              <a:lnSpc>
                <a:spcPct val="150000"/>
              </a:lnSpc>
              <a:buAutoNum type="arabicPeriod"/>
            </a:pPr>
            <a:r>
              <a:rPr lang="en-US" sz="2000" b="1" dirty="0" smtClean="0">
                <a:solidFill>
                  <a:srgbClr val="C00000"/>
                </a:solidFill>
                <a:latin typeface="Arial" panose="020B0604020202020204" pitchFamily="34" charset="0"/>
                <a:cs typeface="Arial" panose="020B0604020202020204" pitchFamily="34" charset="0"/>
              </a:rPr>
              <a:t>Approved </a:t>
            </a:r>
            <a:r>
              <a:rPr lang="en-US" sz="2000" b="1" dirty="0">
                <a:solidFill>
                  <a:srgbClr val="C00000"/>
                </a:solidFill>
                <a:latin typeface="Arial" panose="020B0604020202020204" pitchFamily="34" charset="0"/>
                <a:cs typeface="Arial" panose="020B0604020202020204" pitchFamily="34" charset="0"/>
              </a:rPr>
              <a:t>Project / </a:t>
            </a:r>
            <a:r>
              <a:rPr lang="en-US" sz="2000" b="1" dirty="0" smtClean="0">
                <a:solidFill>
                  <a:srgbClr val="C00000"/>
                </a:solidFill>
                <a:latin typeface="Arial" panose="020B0604020202020204" pitchFamily="34" charset="0"/>
                <a:cs typeface="Arial" panose="020B0604020202020204" pitchFamily="34" charset="0"/>
              </a:rPr>
              <a:t>Unit: </a:t>
            </a:r>
            <a:r>
              <a:rPr lang="en-US" sz="2000" dirty="0">
                <a:solidFill>
                  <a:srgbClr val="002060"/>
                </a:solidFill>
                <a:latin typeface="Arial" panose="020B0604020202020204" pitchFamily="34" charset="0"/>
                <a:cs typeface="Arial" panose="020B0604020202020204" pitchFamily="34" charset="0"/>
              </a:rPr>
              <a:t>Proje</a:t>
            </a:r>
            <a:r>
              <a:rPr lang="en-US" sz="2000" dirty="0" smtClean="0">
                <a:solidFill>
                  <a:srgbClr val="002060"/>
                </a:solidFill>
                <a:latin typeface="Arial" panose="020B0604020202020204" pitchFamily="34" charset="0"/>
                <a:cs typeface="Arial" panose="020B0604020202020204" pitchFamily="34" charset="0"/>
              </a:rPr>
              <a:t>ct </a:t>
            </a:r>
            <a:r>
              <a:rPr lang="en-US" sz="2000" dirty="0">
                <a:solidFill>
                  <a:srgbClr val="002060"/>
                </a:solidFill>
                <a:latin typeface="Arial" panose="020B0604020202020204" pitchFamily="34" charset="0"/>
                <a:cs typeface="Arial" panose="020B0604020202020204" pitchFamily="34" charset="0"/>
              </a:rPr>
              <a:t>for which approval </a:t>
            </a:r>
            <a:r>
              <a:rPr lang="en-US" sz="2000" dirty="0" smtClean="0">
                <a:solidFill>
                  <a:srgbClr val="002060"/>
                </a:solidFill>
                <a:latin typeface="Arial" panose="020B0604020202020204" pitchFamily="34" charset="0"/>
                <a:cs typeface="Arial" panose="020B0604020202020204" pitchFamily="34" charset="0"/>
              </a:rPr>
              <a:t>is </a:t>
            </a:r>
            <a:r>
              <a:rPr lang="en-US" sz="2000" dirty="0">
                <a:solidFill>
                  <a:srgbClr val="002060"/>
                </a:solidFill>
                <a:latin typeface="Arial" panose="020B0604020202020204" pitchFamily="34" charset="0"/>
                <a:cs typeface="Arial" panose="020B0604020202020204" pitchFamily="34" charset="0"/>
              </a:rPr>
              <a:t>issued by the Project Management Agency (</a:t>
            </a:r>
            <a:r>
              <a:rPr lang="en-US" sz="2000" dirty="0" smtClean="0">
                <a:solidFill>
                  <a:srgbClr val="002060"/>
                </a:solidFill>
                <a:latin typeface="Arial" panose="020B0604020202020204" pitchFamily="34" charset="0"/>
                <a:cs typeface="Arial" panose="020B0604020202020204" pitchFamily="34" charset="0"/>
              </a:rPr>
              <a:t>PMA), based </a:t>
            </a:r>
            <a:r>
              <a:rPr lang="en-US" sz="2000" dirty="0">
                <a:solidFill>
                  <a:srgbClr val="002060"/>
                </a:solidFill>
                <a:latin typeface="Arial" panose="020B0604020202020204" pitchFamily="34" charset="0"/>
                <a:cs typeface="Arial" panose="020B0604020202020204" pitchFamily="34" charset="0"/>
              </a:rPr>
              <a:t>on the recommendations of Executive Committee (EC) under MeitY</a:t>
            </a:r>
            <a:r>
              <a:rPr lang="en-US" sz="2000" dirty="0" smtClean="0">
                <a:solidFill>
                  <a:srgbClr val="002060"/>
                </a:solidFill>
                <a:latin typeface="Arial" panose="020B0604020202020204" pitchFamily="34" charset="0"/>
                <a:cs typeface="Arial" panose="020B0604020202020204" pitchFamily="34" charset="0"/>
              </a:rPr>
              <a:t>.</a:t>
            </a:r>
            <a:endParaRPr lang="en-US"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676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Key Definitions (Paragraph 2</a:t>
            </a:r>
            <a:r>
              <a:rPr lang="en-IN" sz="3200" dirty="0" smtClean="0"/>
              <a:t>)</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06592" y="924641"/>
            <a:ext cx="11380596" cy="5632311"/>
          </a:xfrm>
          <a:prstGeom prst="rect">
            <a:avLst/>
          </a:prstGeom>
          <a:noFill/>
        </p:spPr>
        <p:txBody>
          <a:bodyPr wrap="square" rtlCol="0">
            <a:spAutoFit/>
          </a:bodyPr>
          <a:lstStyle/>
          <a:p>
            <a:pPr marL="457200" indent="-457200" algn="just">
              <a:lnSpc>
                <a:spcPct val="150000"/>
              </a:lnSpc>
              <a:buAutoNum type="arabicPeriod" startAt="5"/>
            </a:pPr>
            <a:r>
              <a:rPr lang="en-US" sz="2000" b="1" dirty="0" smtClean="0">
                <a:solidFill>
                  <a:srgbClr val="C00000"/>
                </a:solidFill>
                <a:latin typeface="Arial" panose="020B0604020202020204" pitchFamily="34" charset="0"/>
                <a:cs typeface="Arial" panose="020B0604020202020204" pitchFamily="34" charset="0"/>
              </a:rPr>
              <a:t>Acknowledgement </a:t>
            </a:r>
            <a:r>
              <a:rPr lang="en-US" sz="2000" b="1" dirty="0">
                <a:solidFill>
                  <a:srgbClr val="C00000"/>
                </a:solidFill>
                <a:latin typeface="Arial" panose="020B0604020202020204" pitchFamily="34" charset="0"/>
                <a:cs typeface="Arial" panose="020B0604020202020204" pitchFamily="34" charset="0"/>
              </a:rPr>
              <a:t>Date: </a:t>
            </a:r>
            <a:r>
              <a:rPr lang="en-US" sz="2000" dirty="0">
                <a:solidFill>
                  <a:srgbClr val="002060"/>
                </a:solidFill>
                <a:latin typeface="Arial" panose="020B0604020202020204" pitchFamily="34" charset="0"/>
                <a:cs typeface="Arial" panose="020B0604020202020204" pitchFamily="34" charset="0"/>
              </a:rPr>
              <a:t>D</a:t>
            </a:r>
            <a:r>
              <a:rPr lang="en-US" sz="2000" dirty="0" smtClean="0">
                <a:solidFill>
                  <a:srgbClr val="002060"/>
                </a:solidFill>
                <a:latin typeface="Arial" panose="020B0604020202020204" pitchFamily="34" charset="0"/>
                <a:cs typeface="Arial" panose="020B0604020202020204" pitchFamily="34" charset="0"/>
              </a:rPr>
              <a:t>ate </a:t>
            </a:r>
            <a:r>
              <a:rPr lang="en-US" sz="2000" dirty="0">
                <a:solidFill>
                  <a:srgbClr val="002060"/>
                </a:solidFill>
                <a:latin typeface="Arial" panose="020B0604020202020204" pitchFamily="34" charset="0"/>
                <a:cs typeface="Arial" panose="020B0604020202020204" pitchFamily="34" charset="0"/>
              </a:rPr>
              <a:t>on </a:t>
            </a:r>
            <a:r>
              <a:rPr lang="en-US" sz="2000" dirty="0" smtClean="0">
                <a:solidFill>
                  <a:srgbClr val="002060"/>
                </a:solidFill>
                <a:latin typeface="Arial" panose="020B0604020202020204" pitchFamily="34" charset="0"/>
                <a:cs typeface="Arial" panose="020B0604020202020204" pitchFamily="34" charset="0"/>
              </a:rPr>
              <a:t>which, </a:t>
            </a:r>
            <a:r>
              <a:rPr lang="en-US" sz="2000" dirty="0">
                <a:solidFill>
                  <a:srgbClr val="002060"/>
                </a:solidFill>
                <a:latin typeface="Arial" panose="020B0604020202020204" pitchFamily="34" charset="0"/>
                <a:cs typeface="Arial" panose="020B0604020202020204" pitchFamily="34" charset="0"/>
              </a:rPr>
              <a:t>acknowledgment is issued by the </a:t>
            </a:r>
            <a:r>
              <a:rPr lang="en-US" sz="2000" dirty="0" smtClean="0">
                <a:solidFill>
                  <a:srgbClr val="002060"/>
                </a:solidFill>
                <a:latin typeface="Arial" panose="020B0604020202020204" pitchFamily="34" charset="0"/>
                <a:cs typeface="Arial" panose="020B0604020202020204" pitchFamily="34" charset="0"/>
              </a:rPr>
              <a:t>PMA.</a:t>
            </a:r>
          </a:p>
          <a:p>
            <a:pPr marL="457200" indent="-457200" algn="just">
              <a:lnSpc>
                <a:spcPct val="150000"/>
              </a:lnSpc>
              <a:buAutoNum type="arabicPeriod" startAt="5"/>
            </a:pPr>
            <a:endParaRPr lang="en-US" sz="2000" b="1" dirty="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5"/>
            </a:pPr>
            <a:r>
              <a:rPr lang="en-IN" sz="2000" b="1" dirty="0" smtClean="0">
                <a:solidFill>
                  <a:srgbClr val="C00000"/>
                </a:solidFill>
                <a:latin typeface="Arial" panose="020B0604020202020204" pitchFamily="34" charset="0"/>
                <a:cs typeface="Arial" panose="020B0604020202020204" pitchFamily="34" charset="0"/>
              </a:rPr>
              <a:t>Approval </a:t>
            </a:r>
            <a:r>
              <a:rPr lang="en-IN" sz="2000" b="1" dirty="0">
                <a:solidFill>
                  <a:srgbClr val="C00000"/>
                </a:solidFill>
                <a:latin typeface="Arial" panose="020B0604020202020204" pitchFamily="34" charset="0"/>
                <a:cs typeface="Arial" panose="020B0604020202020204" pitchFamily="34" charset="0"/>
              </a:rPr>
              <a:t>Date: </a:t>
            </a:r>
            <a:r>
              <a:rPr lang="en-IN" sz="2000" dirty="0">
                <a:solidFill>
                  <a:srgbClr val="002060"/>
                </a:solidFill>
                <a:latin typeface="Arial" panose="020B0604020202020204" pitchFamily="34" charset="0"/>
                <a:cs typeface="Arial" panose="020B0604020202020204" pitchFamily="34" charset="0"/>
              </a:rPr>
              <a:t>D</a:t>
            </a:r>
            <a:r>
              <a:rPr lang="en-IN" sz="2000" dirty="0" smtClean="0">
                <a:solidFill>
                  <a:srgbClr val="002060"/>
                </a:solidFill>
                <a:latin typeface="Arial" panose="020B0604020202020204" pitchFamily="34" charset="0"/>
                <a:cs typeface="Arial" panose="020B0604020202020204" pitchFamily="34" charset="0"/>
              </a:rPr>
              <a:t>ate </a:t>
            </a:r>
            <a:r>
              <a:rPr lang="en-IN" sz="2000" dirty="0">
                <a:solidFill>
                  <a:srgbClr val="002060"/>
                </a:solidFill>
                <a:latin typeface="Arial" panose="020B0604020202020204" pitchFamily="34" charset="0"/>
                <a:cs typeface="Arial" panose="020B0604020202020204" pitchFamily="34" charset="0"/>
              </a:rPr>
              <a:t>on which </a:t>
            </a:r>
            <a:r>
              <a:rPr lang="en-IN" sz="2000" dirty="0" smtClean="0">
                <a:solidFill>
                  <a:srgbClr val="002060"/>
                </a:solidFill>
                <a:latin typeface="Arial" panose="020B0604020202020204" pitchFamily="34" charset="0"/>
                <a:cs typeface="Arial" panose="020B0604020202020204" pitchFamily="34" charset="0"/>
              </a:rPr>
              <a:t>approval </a:t>
            </a:r>
            <a:r>
              <a:rPr lang="en-IN" sz="2000" dirty="0">
                <a:solidFill>
                  <a:srgbClr val="002060"/>
                </a:solidFill>
                <a:latin typeface="Arial" panose="020B0604020202020204" pitchFamily="34" charset="0"/>
                <a:cs typeface="Arial" panose="020B0604020202020204" pitchFamily="34" charset="0"/>
              </a:rPr>
              <a:t>letter for the Project / Unit </a:t>
            </a:r>
            <a:r>
              <a:rPr lang="en-IN" sz="2000" dirty="0" smtClean="0">
                <a:solidFill>
                  <a:srgbClr val="002060"/>
                </a:solidFill>
                <a:latin typeface="Arial" panose="020B0604020202020204" pitchFamily="34" charset="0"/>
                <a:cs typeface="Arial" panose="020B0604020202020204" pitchFamily="34" charset="0"/>
              </a:rPr>
              <a:t>is </a:t>
            </a:r>
            <a:r>
              <a:rPr lang="en-IN" sz="2000" dirty="0">
                <a:solidFill>
                  <a:srgbClr val="002060"/>
                </a:solidFill>
                <a:latin typeface="Arial" panose="020B0604020202020204" pitchFamily="34" charset="0"/>
                <a:cs typeface="Arial" panose="020B0604020202020204" pitchFamily="34" charset="0"/>
              </a:rPr>
              <a:t>issued by the </a:t>
            </a:r>
            <a:r>
              <a:rPr lang="en-IN" sz="2000" dirty="0" smtClean="0">
                <a:solidFill>
                  <a:srgbClr val="002060"/>
                </a:solidFill>
                <a:latin typeface="Arial" panose="020B0604020202020204" pitchFamily="34" charset="0"/>
                <a:cs typeface="Arial" panose="020B0604020202020204" pitchFamily="34" charset="0"/>
              </a:rPr>
              <a:t>PMA.</a:t>
            </a:r>
            <a:endParaRPr lang="en-IN" sz="2000" dirty="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5"/>
            </a:pPr>
            <a:endParaRPr lang="en-IN" sz="2000" b="1"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5"/>
            </a:pPr>
            <a:r>
              <a:rPr lang="en-US" sz="2000" b="1" dirty="0" smtClean="0">
                <a:solidFill>
                  <a:srgbClr val="C00000"/>
                </a:solidFill>
                <a:latin typeface="Arial" panose="020B0604020202020204" pitchFamily="34" charset="0"/>
                <a:cs typeface="Arial" panose="020B0604020202020204" pitchFamily="34" charset="0"/>
              </a:rPr>
              <a:t>Commercial </a:t>
            </a:r>
            <a:r>
              <a:rPr lang="en-US" sz="2000" b="1" dirty="0">
                <a:solidFill>
                  <a:srgbClr val="C00000"/>
                </a:solidFill>
                <a:latin typeface="Arial" panose="020B0604020202020204" pitchFamily="34" charset="0"/>
                <a:cs typeface="Arial" panose="020B0604020202020204" pitchFamily="34" charset="0"/>
              </a:rPr>
              <a:t>Production: </a:t>
            </a:r>
            <a:r>
              <a:rPr lang="en-US" sz="2000" dirty="0">
                <a:solidFill>
                  <a:srgbClr val="002060"/>
                </a:solidFill>
                <a:latin typeface="Arial" panose="020B0604020202020204" pitchFamily="34" charset="0"/>
                <a:cs typeface="Arial" panose="020B0604020202020204" pitchFamily="34" charset="0"/>
              </a:rPr>
              <a:t>P</a:t>
            </a:r>
            <a:r>
              <a:rPr lang="en-US" sz="2000" dirty="0" smtClean="0">
                <a:solidFill>
                  <a:srgbClr val="002060"/>
                </a:solidFill>
                <a:latin typeface="Arial" panose="020B0604020202020204" pitchFamily="34" charset="0"/>
                <a:cs typeface="Arial" panose="020B0604020202020204" pitchFamily="34" charset="0"/>
              </a:rPr>
              <a:t>roduction </a:t>
            </a:r>
            <a:r>
              <a:rPr lang="en-US" sz="2000" dirty="0">
                <a:solidFill>
                  <a:srgbClr val="002060"/>
                </a:solidFill>
                <a:latin typeface="Arial" panose="020B0604020202020204" pitchFamily="34" charset="0"/>
                <a:cs typeface="Arial" panose="020B0604020202020204" pitchFamily="34" charset="0"/>
              </a:rPr>
              <a:t>is undertaken for the sale of manufactured goods by the approved Project/ </a:t>
            </a:r>
            <a:r>
              <a:rPr lang="en-US" sz="2000" dirty="0" smtClean="0">
                <a:solidFill>
                  <a:srgbClr val="002060"/>
                </a:solidFill>
                <a:latin typeface="Arial" panose="020B0604020202020204" pitchFamily="34" charset="0"/>
                <a:cs typeface="Arial" panose="020B0604020202020204" pitchFamily="34" charset="0"/>
              </a:rPr>
              <a:t>Unit.</a:t>
            </a:r>
          </a:p>
          <a:p>
            <a:pPr marL="457200" indent="-457200" algn="just">
              <a:lnSpc>
                <a:spcPct val="150000"/>
              </a:lnSpc>
              <a:buAutoNum type="arabicPeriod" startAt="5"/>
            </a:pPr>
            <a:endParaRPr lang="en-US" sz="2000" b="1" dirty="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5"/>
            </a:pPr>
            <a:r>
              <a:rPr lang="en-US" sz="2000" b="1" dirty="0" smtClean="0">
                <a:solidFill>
                  <a:srgbClr val="C00000"/>
                </a:solidFill>
                <a:latin typeface="Arial" panose="020B0604020202020204" pitchFamily="34" charset="0"/>
                <a:cs typeface="Arial" panose="020B0604020202020204" pitchFamily="34" charset="0"/>
              </a:rPr>
              <a:t>Eligible </a:t>
            </a:r>
            <a:r>
              <a:rPr lang="en-US" sz="2000" b="1" dirty="0">
                <a:solidFill>
                  <a:srgbClr val="C00000"/>
                </a:solidFill>
                <a:latin typeface="Arial" panose="020B0604020202020204" pitchFamily="34" charset="0"/>
                <a:cs typeface="Arial" panose="020B0604020202020204" pitchFamily="34" charset="0"/>
              </a:rPr>
              <a:t>capital expenditure</a:t>
            </a:r>
            <a:r>
              <a:rPr lang="en-US" sz="2000" dirty="0">
                <a:solidFill>
                  <a:srgbClr val="C00000"/>
                </a:solidFill>
                <a:latin typeface="Arial" panose="020B0604020202020204" pitchFamily="34" charset="0"/>
                <a:cs typeface="Arial" panose="020B0604020202020204" pitchFamily="34" charset="0"/>
              </a:rPr>
              <a:t>: </a:t>
            </a:r>
            <a:r>
              <a:rPr lang="en-US" sz="2000" dirty="0">
                <a:solidFill>
                  <a:srgbClr val="002060"/>
                </a:solidFill>
                <a:latin typeface="Arial" panose="020B0604020202020204" pitchFamily="34" charset="0"/>
                <a:cs typeface="Arial" panose="020B0604020202020204" pitchFamily="34" charset="0"/>
              </a:rPr>
              <a:t>The capital expenditure </a:t>
            </a:r>
            <a:r>
              <a:rPr lang="en-US" sz="2000" dirty="0" smtClean="0">
                <a:solidFill>
                  <a:srgbClr val="002060"/>
                </a:solidFill>
                <a:latin typeface="Arial" panose="020B0604020202020204" pitchFamily="34" charset="0"/>
                <a:cs typeface="Arial" panose="020B0604020202020204" pitchFamily="34" charset="0"/>
              </a:rPr>
              <a:t>considered </a:t>
            </a:r>
            <a:r>
              <a:rPr lang="en-US" sz="2000" dirty="0">
                <a:solidFill>
                  <a:srgbClr val="002060"/>
                </a:solidFill>
                <a:latin typeface="Arial" panose="020B0604020202020204" pitchFamily="34" charset="0"/>
                <a:cs typeface="Arial" panose="020B0604020202020204" pitchFamily="34" charset="0"/>
              </a:rPr>
              <a:t>eligible for incentive </a:t>
            </a:r>
            <a:r>
              <a:rPr lang="en-US" sz="2000" dirty="0" smtClean="0">
                <a:solidFill>
                  <a:srgbClr val="002060"/>
                </a:solidFill>
                <a:latin typeface="Arial" panose="020B0604020202020204" pitchFamily="34" charset="0"/>
                <a:cs typeface="Arial" panose="020B0604020202020204" pitchFamily="34" charset="0"/>
              </a:rPr>
              <a:t>as </a:t>
            </a:r>
            <a:r>
              <a:rPr lang="en-US" sz="2000" dirty="0">
                <a:solidFill>
                  <a:srgbClr val="002060"/>
                </a:solidFill>
                <a:latin typeface="Arial" panose="020B0604020202020204" pitchFamily="34" charset="0"/>
                <a:cs typeface="Arial" panose="020B0604020202020204" pitchFamily="34" charset="0"/>
              </a:rPr>
              <a:t>per the approved list of capital items annexed to the approval letter given to the </a:t>
            </a:r>
            <a:r>
              <a:rPr lang="en-US" sz="2000" dirty="0" smtClean="0">
                <a:solidFill>
                  <a:srgbClr val="002060"/>
                </a:solidFill>
                <a:latin typeface="Arial" panose="020B0604020202020204" pitchFamily="34" charset="0"/>
                <a:cs typeface="Arial" panose="020B0604020202020204" pitchFamily="34" charset="0"/>
              </a:rPr>
              <a:t>applicant.</a:t>
            </a:r>
          </a:p>
          <a:p>
            <a:pPr marL="457200" indent="-457200" algn="just">
              <a:lnSpc>
                <a:spcPct val="150000"/>
              </a:lnSpc>
              <a:buAutoNum type="arabicPeriod" startAt="5"/>
            </a:pPr>
            <a:endParaRPr lang="en-US" sz="2000" b="1" dirty="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5"/>
            </a:pPr>
            <a:r>
              <a:rPr lang="en-US" sz="2000" b="1" dirty="0" smtClean="0">
                <a:solidFill>
                  <a:srgbClr val="C00000"/>
                </a:solidFill>
                <a:latin typeface="Arial" panose="020B0604020202020204" pitchFamily="34" charset="0"/>
                <a:cs typeface="Arial" panose="020B0604020202020204" pitchFamily="34" charset="0"/>
              </a:rPr>
              <a:t>Total </a:t>
            </a:r>
            <a:r>
              <a:rPr lang="en-US" sz="2000" b="1" dirty="0">
                <a:solidFill>
                  <a:srgbClr val="C00000"/>
                </a:solidFill>
                <a:latin typeface="Arial" panose="020B0604020202020204" pitchFamily="34" charset="0"/>
                <a:cs typeface="Arial" panose="020B0604020202020204" pitchFamily="34" charset="0"/>
              </a:rPr>
              <a:t>Incentive: </a:t>
            </a:r>
            <a:r>
              <a:rPr lang="en-US" sz="2000" dirty="0">
                <a:solidFill>
                  <a:srgbClr val="002060"/>
                </a:solidFill>
                <a:latin typeface="Arial" panose="020B0604020202020204" pitchFamily="34" charset="0"/>
                <a:cs typeface="Arial" panose="020B0604020202020204" pitchFamily="34" charset="0"/>
              </a:rPr>
              <a:t>Total Incentive under the Scheme is 25% of eligible capital expenditure for an approved application under the </a:t>
            </a:r>
            <a:r>
              <a:rPr lang="en-US" sz="2000" dirty="0" smtClean="0">
                <a:solidFill>
                  <a:srgbClr val="002060"/>
                </a:solidFill>
                <a:latin typeface="Arial" panose="020B0604020202020204" pitchFamily="34" charset="0"/>
                <a:cs typeface="Arial" panose="020B0604020202020204" pitchFamily="34" charset="0"/>
              </a:rPr>
              <a:t>Scheme.</a:t>
            </a:r>
          </a:p>
        </p:txBody>
      </p:sp>
    </p:spTree>
    <p:extLst>
      <p:ext uri="{BB962C8B-B14F-4D97-AF65-F5344CB8AC3E}">
        <p14:creationId xmlns:p14="http://schemas.microsoft.com/office/powerpoint/2010/main" val="2121784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Key Definitions (Paragraph 2</a:t>
            </a:r>
            <a:r>
              <a:rPr lang="en-IN" sz="3200" dirty="0" smtClean="0"/>
              <a:t>)</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06592" y="938929"/>
            <a:ext cx="11380596" cy="5170646"/>
          </a:xfrm>
          <a:prstGeom prst="rect">
            <a:avLst/>
          </a:prstGeom>
          <a:noFill/>
        </p:spPr>
        <p:txBody>
          <a:bodyPr wrap="square" rtlCol="0">
            <a:spAutoFit/>
          </a:bodyPr>
          <a:lstStyle/>
          <a:p>
            <a:pPr marL="457200" indent="-457200" algn="just">
              <a:lnSpc>
                <a:spcPct val="150000"/>
              </a:lnSpc>
              <a:buAutoNum type="arabicPeriod" startAt="10"/>
            </a:pPr>
            <a:r>
              <a:rPr lang="en-US" sz="2000" b="1" dirty="0" smtClean="0">
                <a:solidFill>
                  <a:srgbClr val="C00000"/>
                </a:solidFill>
                <a:latin typeface="Arial" panose="020B0604020202020204" pitchFamily="34" charset="0"/>
                <a:cs typeface="Arial" panose="020B0604020202020204" pitchFamily="34" charset="0"/>
              </a:rPr>
              <a:t>Project </a:t>
            </a:r>
            <a:r>
              <a:rPr lang="en-US" sz="2000" b="1" dirty="0">
                <a:solidFill>
                  <a:srgbClr val="C00000"/>
                </a:solidFill>
                <a:latin typeface="Arial" panose="020B0604020202020204" pitchFamily="34" charset="0"/>
                <a:cs typeface="Arial" panose="020B0604020202020204" pitchFamily="34" charset="0"/>
              </a:rPr>
              <a:t>Management Agency (PMA): </a:t>
            </a:r>
            <a:r>
              <a:rPr lang="en-US" sz="2000" dirty="0">
                <a:solidFill>
                  <a:srgbClr val="002060"/>
                </a:solidFill>
                <a:latin typeface="Arial" panose="020B0604020202020204" pitchFamily="34" charset="0"/>
                <a:cs typeface="Arial" panose="020B0604020202020204" pitchFamily="34" charset="0"/>
              </a:rPr>
              <a:t>Refers to the agency appointed by MeitY to act on its behalf for receipt of application, issuance of acknowledgement, appraisal / evaluation of the project (including eligible capital expenditure), recommending project to the Executive Committee (EC) of MeitY, issuance of approval letter on the recommendation of Executive Committee of MeitY, verification of claim for </a:t>
            </a:r>
            <a:r>
              <a:rPr lang="en-US" sz="2000" dirty="0" smtClean="0">
                <a:solidFill>
                  <a:srgbClr val="002060"/>
                </a:solidFill>
                <a:latin typeface="Arial" panose="020B0604020202020204" pitchFamily="34" charset="0"/>
                <a:cs typeface="Arial" panose="020B0604020202020204" pitchFamily="34" charset="0"/>
              </a:rPr>
              <a:t>incentive.</a:t>
            </a:r>
          </a:p>
          <a:p>
            <a:pPr marL="457200" indent="-457200" algn="just">
              <a:lnSpc>
                <a:spcPct val="150000"/>
              </a:lnSpc>
              <a:buAutoNum type="arabicPeriod" startAt="10"/>
            </a:pPr>
            <a:endParaRPr lang="en-US" sz="2000" b="1" dirty="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10"/>
            </a:pPr>
            <a:r>
              <a:rPr lang="en-US" sz="2000" b="1" dirty="0" smtClean="0">
                <a:solidFill>
                  <a:srgbClr val="C00000"/>
                </a:solidFill>
                <a:latin typeface="Arial" panose="020B0604020202020204" pitchFamily="34" charset="0"/>
                <a:cs typeface="Arial" panose="020B0604020202020204" pitchFamily="34" charset="0"/>
              </a:rPr>
              <a:t>Executive </a:t>
            </a:r>
            <a:r>
              <a:rPr lang="en-US" sz="2000" b="1" dirty="0">
                <a:solidFill>
                  <a:srgbClr val="C00000"/>
                </a:solidFill>
                <a:latin typeface="Arial" panose="020B0604020202020204" pitchFamily="34" charset="0"/>
                <a:cs typeface="Arial" panose="020B0604020202020204" pitchFamily="34" charset="0"/>
              </a:rPr>
              <a:t>Committee (EC): </a:t>
            </a:r>
            <a:r>
              <a:rPr lang="en-US" sz="2000" dirty="0" smtClean="0">
                <a:solidFill>
                  <a:srgbClr val="002060"/>
                </a:solidFill>
                <a:latin typeface="Arial" panose="020B0604020202020204" pitchFamily="34" charset="0"/>
                <a:cs typeface="Arial" panose="020B0604020202020204" pitchFamily="34" charset="0"/>
              </a:rPr>
              <a:t>Committee </a:t>
            </a:r>
            <a:r>
              <a:rPr lang="en-US" sz="2000" dirty="0">
                <a:solidFill>
                  <a:srgbClr val="002060"/>
                </a:solidFill>
                <a:latin typeface="Arial" panose="020B0604020202020204" pitchFamily="34" charset="0"/>
                <a:cs typeface="Arial" panose="020B0604020202020204" pitchFamily="34" charset="0"/>
              </a:rPr>
              <a:t>constituted by MeitY and chaired by an officer not below the rank of Joint Secretary in MeitY. </a:t>
            </a:r>
          </a:p>
          <a:p>
            <a:pPr marL="457200" indent="-457200" algn="just">
              <a:lnSpc>
                <a:spcPct val="150000"/>
              </a:lnSpc>
              <a:buAutoNum type="arabicPeriod" startAt="10"/>
            </a:pPr>
            <a:endParaRPr lang="en-US" sz="2000" b="1"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AutoNum type="arabicPeriod" startAt="10"/>
            </a:pPr>
            <a:r>
              <a:rPr lang="en-US" sz="2000" b="1" dirty="0" smtClean="0">
                <a:solidFill>
                  <a:srgbClr val="C00000"/>
                </a:solidFill>
                <a:latin typeface="Arial" panose="020B0604020202020204" pitchFamily="34" charset="0"/>
                <a:cs typeface="Arial" panose="020B0604020202020204" pitchFamily="34" charset="0"/>
              </a:rPr>
              <a:t>Governing </a:t>
            </a:r>
            <a:r>
              <a:rPr lang="en-US" sz="2000" b="1" dirty="0">
                <a:solidFill>
                  <a:srgbClr val="C00000"/>
                </a:solidFill>
                <a:latin typeface="Arial" panose="020B0604020202020204" pitchFamily="34" charset="0"/>
                <a:cs typeface="Arial" panose="020B0604020202020204" pitchFamily="34" charset="0"/>
              </a:rPr>
              <a:t>Council (GC): </a:t>
            </a:r>
            <a:r>
              <a:rPr lang="en-US" sz="2000" dirty="0">
                <a:solidFill>
                  <a:srgbClr val="002060"/>
                </a:solidFill>
                <a:latin typeface="Arial" panose="020B0604020202020204" pitchFamily="34" charset="0"/>
                <a:cs typeface="Arial" panose="020B0604020202020204" pitchFamily="34" charset="0"/>
              </a:rPr>
              <a:t>C</a:t>
            </a:r>
            <a:r>
              <a:rPr lang="en-US" sz="2000" dirty="0" smtClean="0">
                <a:solidFill>
                  <a:srgbClr val="002060"/>
                </a:solidFill>
                <a:latin typeface="Arial" panose="020B0604020202020204" pitchFamily="34" charset="0"/>
                <a:cs typeface="Arial" panose="020B0604020202020204" pitchFamily="34" charset="0"/>
              </a:rPr>
              <a:t>onstituted </a:t>
            </a:r>
            <a:r>
              <a:rPr lang="en-US" sz="2000" dirty="0">
                <a:solidFill>
                  <a:srgbClr val="002060"/>
                </a:solidFill>
                <a:latin typeface="Arial" panose="020B0604020202020204" pitchFamily="34" charset="0"/>
                <a:cs typeface="Arial" panose="020B0604020202020204" pitchFamily="34" charset="0"/>
              </a:rPr>
              <a:t>by MeitY under the chairmanship of Secretary, MeitY. The constitution of GC is included in these Guidelines</a:t>
            </a:r>
            <a:r>
              <a:rPr lang="en-US" sz="2000" dirty="0" smtClean="0">
                <a:solidFill>
                  <a:srgbClr val="002060"/>
                </a:solidFill>
                <a:latin typeface="Arial" panose="020B0604020202020204" pitchFamily="34" charset="0"/>
                <a:cs typeface="Arial" panose="020B0604020202020204" pitchFamily="34" charset="0"/>
              </a:rPr>
              <a:t>.</a:t>
            </a:r>
            <a:endParaRPr lang="en-US"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635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1505455"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r>
              <a:rPr lang="en-IN" sz="3200" dirty="0"/>
              <a:t>Eligibility </a:t>
            </a:r>
            <a:r>
              <a:rPr lang="en-IN" sz="3200" dirty="0" smtClean="0"/>
              <a:t>Criteria under </a:t>
            </a:r>
            <a:r>
              <a:rPr lang="en-IN" sz="3200" dirty="0"/>
              <a:t>the Scheme (Paragraph </a:t>
            </a:r>
            <a:r>
              <a:rPr lang="en-IN" sz="3200" dirty="0" smtClean="0"/>
              <a:t>3)</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a:solidFill>
                  <a:prstClr val="white"/>
                </a:solidFill>
                <a:latin typeface="Calibri" panose="020F0502020204030204"/>
              </a:rPr>
              <a:t>2</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67555" y="936302"/>
            <a:ext cx="11191046" cy="5355312"/>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The scheme shall be applicable for investments in new units as well as </a:t>
            </a:r>
            <a:r>
              <a:rPr lang="en-US" sz="2000" b="1" dirty="0">
                <a:solidFill>
                  <a:srgbClr val="C00000"/>
                </a:solidFill>
                <a:latin typeface="Arial" panose="020B0604020202020204" pitchFamily="34" charset="0"/>
                <a:cs typeface="Arial" panose="020B0604020202020204" pitchFamily="34" charset="0"/>
              </a:rPr>
              <a:t>expansion of capacity / modernization and / or diversification of existing units</a:t>
            </a:r>
            <a:r>
              <a:rPr lang="en-US" sz="2000" b="1" dirty="0" smtClean="0">
                <a:solidFill>
                  <a:srgbClr val="C00000"/>
                </a:solidFill>
                <a:latin typeface="Arial" panose="020B0604020202020204" pitchFamily="34" charset="0"/>
                <a:cs typeface="Arial" panose="020B0604020202020204" pitchFamily="34" charset="0"/>
              </a:rPr>
              <a:t>.</a:t>
            </a:r>
          </a:p>
          <a:p>
            <a:pPr marL="457200" indent="-457200" algn="just">
              <a:lnSpc>
                <a:spcPct val="150000"/>
              </a:lnSpc>
              <a:buFont typeface="Wingdings" panose="05000000000000000000" pitchFamily="2" charset="2"/>
              <a:buChar char="q"/>
            </a:pPr>
            <a:endParaRPr lang="en-US" sz="1600" b="1"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If an application </a:t>
            </a:r>
            <a:r>
              <a:rPr lang="en-US" sz="2000" b="1" dirty="0">
                <a:solidFill>
                  <a:srgbClr val="C00000"/>
                </a:solidFill>
                <a:latin typeface="Arial" panose="020B0604020202020204" pitchFamily="34" charset="0"/>
                <a:cs typeface="Arial" panose="020B0604020202020204" pitchFamily="34" charset="0"/>
              </a:rPr>
              <a:t>covers more than one product categories</a:t>
            </a:r>
            <a:r>
              <a:rPr lang="en-US" sz="2000" b="1" dirty="0">
                <a:solidFill>
                  <a:srgbClr val="002060"/>
                </a:solidFill>
                <a:latin typeface="Arial" panose="020B0604020202020204" pitchFamily="34" charset="0"/>
                <a:cs typeface="Arial" panose="020B0604020202020204" pitchFamily="34" charset="0"/>
              </a:rPr>
              <a:t>, </a:t>
            </a:r>
            <a:r>
              <a:rPr lang="en-US" sz="2000" dirty="0">
                <a:solidFill>
                  <a:srgbClr val="002060"/>
                </a:solidFill>
                <a:latin typeface="Arial" panose="020B0604020202020204" pitchFamily="34" charset="0"/>
                <a:cs typeface="Arial" panose="020B0604020202020204" pitchFamily="34" charset="0"/>
              </a:rPr>
              <a:t>then the minimum threshold of investment (capital expenditure) </a:t>
            </a:r>
            <a:r>
              <a:rPr lang="en-US" sz="2000" dirty="0" smtClean="0">
                <a:solidFill>
                  <a:srgbClr val="002060"/>
                </a:solidFill>
                <a:latin typeface="Arial" panose="020B0604020202020204" pitchFamily="34" charset="0"/>
                <a:cs typeface="Arial" panose="020B0604020202020204" pitchFamily="34" charset="0"/>
              </a:rPr>
              <a:t>shall </a:t>
            </a:r>
            <a:r>
              <a:rPr lang="en-US" sz="2000" dirty="0">
                <a:solidFill>
                  <a:srgbClr val="002060"/>
                </a:solidFill>
                <a:latin typeface="Arial" panose="020B0604020202020204" pitchFamily="34" charset="0"/>
                <a:cs typeface="Arial" panose="020B0604020202020204" pitchFamily="34" charset="0"/>
              </a:rPr>
              <a:t>be the </a:t>
            </a:r>
            <a:r>
              <a:rPr lang="en-US" sz="2000" b="1" dirty="0">
                <a:solidFill>
                  <a:srgbClr val="C00000"/>
                </a:solidFill>
                <a:latin typeface="Arial" panose="020B0604020202020204" pitchFamily="34" charset="0"/>
                <a:cs typeface="Arial" panose="020B0604020202020204" pitchFamily="34" charset="0"/>
              </a:rPr>
              <a:t>highest of the individual threshold investment </a:t>
            </a:r>
            <a:r>
              <a:rPr lang="en-US" sz="2000" dirty="0">
                <a:solidFill>
                  <a:srgbClr val="002060"/>
                </a:solidFill>
                <a:latin typeface="Arial" panose="020B0604020202020204" pitchFamily="34" charset="0"/>
                <a:cs typeface="Arial" panose="020B0604020202020204" pitchFamily="34" charset="0"/>
              </a:rPr>
              <a:t>for each of the product category(ies</a:t>
            </a:r>
            <a:r>
              <a:rPr lang="en-US" sz="2000" dirty="0" smtClean="0">
                <a:solidFill>
                  <a:srgbClr val="002060"/>
                </a:solidFill>
                <a:latin typeface="Arial" panose="020B0604020202020204" pitchFamily="34" charset="0"/>
                <a:cs typeface="Arial" panose="020B0604020202020204" pitchFamily="34" charset="0"/>
              </a:rPr>
              <a:t>).</a:t>
            </a:r>
          </a:p>
          <a:p>
            <a:pPr marL="457200" indent="-457200" algn="just">
              <a:lnSpc>
                <a:spcPct val="150000"/>
              </a:lnSpc>
              <a:buFont typeface="Wingdings" panose="05000000000000000000" pitchFamily="2" charset="2"/>
              <a:buChar char="q"/>
            </a:pPr>
            <a:endParaRPr lang="en-US" sz="1600"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The minimum investment thresholds are</a:t>
            </a:r>
            <a:r>
              <a:rPr lang="en-US" sz="2000" b="1" dirty="0">
                <a:solidFill>
                  <a:srgbClr val="C00000"/>
                </a:solidFill>
                <a:latin typeface="Arial" panose="020B0604020202020204" pitchFamily="34" charset="0"/>
                <a:cs typeface="Arial" panose="020B0604020202020204" pitchFamily="34" charset="0"/>
              </a:rPr>
              <a:t> same </a:t>
            </a:r>
            <a:r>
              <a:rPr lang="en-US" sz="2000" dirty="0">
                <a:solidFill>
                  <a:srgbClr val="002060"/>
                </a:solidFill>
                <a:latin typeface="Arial" panose="020B0604020202020204" pitchFamily="34" charset="0"/>
                <a:cs typeface="Arial" panose="020B0604020202020204" pitchFamily="34" charset="0"/>
              </a:rPr>
              <a:t>for new units or expansion of capacity / modernization and / or diversification by existing units</a:t>
            </a:r>
            <a:r>
              <a:rPr lang="en-US" sz="2000" dirty="0" smtClean="0">
                <a:solidFill>
                  <a:srgbClr val="002060"/>
                </a:solidFill>
                <a:latin typeface="Arial" panose="020B0604020202020204" pitchFamily="34" charset="0"/>
                <a:cs typeface="Arial" panose="020B0604020202020204" pitchFamily="34" charset="0"/>
              </a:rPr>
              <a:t>.</a:t>
            </a:r>
          </a:p>
          <a:p>
            <a:pPr marL="457200" indent="-457200" algn="just">
              <a:lnSpc>
                <a:spcPct val="150000"/>
              </a:lnSpc>
              <a:buFont typeface="Wingdings" panose="05000000000000000000" pitchFamily="2" charset="2"/>
              <a:buChar char="q"/>
            </a:pPr>
            <a:endParaRPr lang="en-US" sz="1600"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A Project / Unit proposed </a:t>
            </a:r>
            <a:r>
              <a:rPr lang="en-US" sz="2000" dirty="0" smtClean="0">
                <a:solidFill>
                  <a:srgbClr val="002060"/>
                </a:solidFill>
                <a:latin typeface="Arial" panose="020B0604020202020204" pitchFamily="34" charset="0"/>
                <a:cs typeface="Arial" panose="020B0604020202020204" pitchFamily="34" charset="0"/>
              </a:rPr>
              <a:t>may </a:t>
            </a:r>
            <a:r>
              <a:rPr lang="en-US" sz="2000" dirty="0">
                <a:solidFill>
                  <a:srgbClr val="002060"/>
                </a:solidFill>
                <a:latin typeface="Arial" panose="020B0604020202020204" pitchFamily="34" charset="0"/>
                <a:cs typeface="Arial" panose="020B0604020202020204" pitchFamily="34" charset="0"/>
              </a:rPr>
              <a:t>include </a:t>
            </a:r>
            <a:r>
              <a:rPr lang="en-US" sz="2000" b="1" dirty="0">
                <a:solidFill>
                  <a:srgbClr val="C00000"/>
                </a:solidFill>
                <a:latin typeface="Arial" panose="020B0604020202020204" pitchFamily="34" charset="0"/>
                <a:cs typeface="Arial" panose="020B0604020202020204" pitchFamily="34" charset="0"/>
              </a:rPr>
              <a:t>multiple manufacturing facilities at one or more proposed locations</a:t>
            </a:r>
            <a:r>
              <a:rPr lang="en-US" sz="2000" dirty="0">
                <a:solidFill>
                  <a:srgbClr val="C00000"/>
                </a:solidFill>
                <a:latin typeface="Arial" panose="020B0604020202020204" pitchFamily="34" charset="0"/>
                <a:cs typeface="Arial" panose="020B0604020202020204" pitchFamily="34" charset="0"/>
              </a:rPr>
              <a:t>.</a:t>
            </a:r>
            <a:r>
              <a:rPr lang="en-US" sz="2000" dirty="0">
                <a:solidFill>
                  <a:srgbClr val="002060"/>
                </a:solidFill>
                <a:latin typeface="Arial" panose="020B0604020202020204" pitchFamily="34" charset="0"/>
                <a:cs typeface="Arial" panose="020B0604020202020204" pitchFamily="34" charset="0"/>
              </a:rPr>
              <a:t> There is </a:t>
            </a:r>
            <a:r>
              <a:rPr lang="en-US" sz="2000" b="1" dirty="0">
                <a:solidFill>
                  <a:srgbClr val="C00000"/>
                </a:solidFill>
                <a:latin typeface="Arial" panose="020B0604020202020204" pitchFamily="34" charset="0"/>
                <a:cs typeface="Arial" panose="020B0604020202020204" pitchFamily="34" charset="0"/>
              </a:rPr>
              <a:t>no limit </a:t>
            </a:r>
            <a:r>
              <a:rPr lang="en-US" sz="2000" dirty="0">
                <a:solidFill>
                  <a:srgbClr val="002060"/>
                </a:solidFill>
                <a:latin typeface="Arial" panose="020B0604020202020204" pitchFamily="34" charset="0"/>
                <a:cs typeface="Arial" panose="020B0604020202020204" pitchFamily="34" charset="0"/>
              </a:rPr>
              <a:t>on the number of applications for an Applicant. </a:t>
            </a:r>
          </a:p>
        </p:txBody>
      </p:sp>
    </p:spTree>
    <p:extLst>
      <p:ext uri="{BB962C8B-B14F-4D97-AF65-F5344CB8AC3E}">
        <p14:creationId xmlns:p14="http://schemas.microsoft.com/office/powerpoint/2010/main" val="3235845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pPr algn="just">
              <a:lnSpc>
                <a:spcPct val="150000"/>
              </a:lnSpc>
            </a:pPr>
            <a:r>
              <a:rPr lang="en-US" sz="3200" dirty="0">
                <a:latin typeface="Arial" panose="020B0604020202020204" pitchFamily="34" charset="0"/>
                <a:cs typeface="Arial" panose="020B0604020202020204" pitchFamily="34" charset="0"/>
              </a:rPr>
              <a:t>Eligible Capital </a:t>
            </a:r>
            <a:r>
              <a:rPr lang="en-US" sz="3200" dirty="0" smtClean="0">
                <a:latin typeface="Arial" panose="020B0604020202020204" pitchFamily="34" charset="0"/>
                <a:cs typeface="Arial" panose="020B0604020202020204" pitchFamily="34" charset="0"/>
              </a:rPr>
              <a:t>expenditure </a:t>
            </a:r>
            <a:r>
              <a:rPr lang="en-IN" sz="3200" dirty="0"/>
              <a:t>(Paragraph </a:t>
            </a:r>
            <a:r>
              <a:rPr lang="en-IN" sz="3200" dirty="0" smtClean="0"/>
              <a:t>4)</a:t>
            </a:r>
            <a:endParaRPr lang="en-IN" sz="3200" dirty="0"/>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a:solidFill>
                  <a:prstClr val="white"/>
                </a:solidFill>
                <a:latin typeface="Calibri" panose="020F0502020204030204"/>
              </a:rPr>
              <a:t>3</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300039" y="934187"/>
            <a:ext cx="11515724" cy="5632311"/>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Eligible Capital expenditure </a:t>
            </a:r>
            <a:r>
              <a:rPr lang="en-US" sz="2000" dirty="0" smtClean="0">
                <a:solidFill>
                  <a:srgbClr val="002060"/>
                </a:solidFill>
                <a:latin typeface="Arial" panose="020B0604020202020204" pitchFamily="34" charset="0"/>
                <a:cs typeface="Arial" panose="020B0604020202020204" pitchFamily="34" charset="0"/>
              </a:rPr>
              <a:t>is expenditure </a:t>
            </a:r>
            <a:r>
              <a:rPr lang="en-US" sz="2000" dirty="0">
                <a:solidFill>
                  <a:srgbClr val="002060"/>
                </a:solidFill>
                <a:latin typeface="Arial" panose="020B0604020202020204" pitchFamily="34" charset="0"/>
                <a:cs typeface="Arial" panose="020B0604020202020204" pitchFamily="34" charset="0"/>
              </a:rPr>
              <a:t>is </a:t>
            </a:r>
            <a:r>
              <a:rPr lang="en-US" sz="2000" b="1" dirty="0">
                <a:solidFill>
                  <a:srgbClr val="C00000"/>
                </a:solidFill>
                <a:latin typeface="Arial" panose="020B0604020202020204" pitchFamily="34" charset="0"/>
                <a:cs typeface="Arial" panose="020B0604020202020204" pitchFamily="34" charset="0"/>
              </a:rPr>
              <a:t>made on or after the date of acknowledgement of an application</a:t>
            </a:r>
            <a:r>
              <a:rPr lang="en-US" sz="2000" b="1" dirty="0">
                <a:solidFill>
                  <a:srgbClr val="002060"/>
                </a:solidFill>
                <a:latin typeface="Arial" panose="020B0604020202020204" pitchFamily="34" charset="0"/>
                <a:cs typeface="Arial" panose="020B0604020202020204" pitchFamily="34" charset="0"/>
              </a:rPr>
              <a:t> </a:t>
            </a:r>
            <a:r>
              <a:rPr lang="en-US" sz="2000" dirty="0">
                <a:solidFill>
                  <a:srgbClr val="002060"/>
                </a:solidFill>
                <a:latin typeface="Arial" panose="020B0604020202020204" pitchFamily="34" charset="0"/>
                <a:cs typeface="Arial" panose="020B0604020202020204" pitchFamily="34" charset="0"/>
              </a:rPr>
              <a:t>and within 5 years of date of acknowledgement </a:t>
            </a:r>
            <a:r>
              <a:rPr lang="en-US" sz="2000" dirty="0" smtClean="0">
                <a:solidFill>
                  <a:srgbClr val="002060"/>
                </a:solidFill>
                <a:latin typeface="Arial" panose="020B0604020202020204" pitchFamily="34" charset="0"/>
                <a:cs typeface="Arial" panose="020B0604020202020204" pitchFamily="34" charset="0"/>
              </a:rPr>
              <a:t>of application</a:t>
            </a:r>
          </a:p>
          <a:p>
            <a:pPr marL="457200" indent="-457200" algn="just">
              <a:lnSpc>
                <a:spcPct val="150000"/>
              </a:lnSpc>
              <a:buFont typeface="Wingdings" panose="05000000000000000000" pitchFamily="2" charset="2"/>
              <a:buChar char="q"/>
            </a:pPr>
            <a:endParaRPr lang="en-US" sz="2000"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US" sz="2000" dirty="0">
                <a:solidFill>
                  <a:srgbClr val="002060"/>
                </a:solidFill>
                <a:latin typeface="Arial" panose="020B0604020202020204" pitchFamily="34" charset="0"/>
                <a:cs typeface="Arial" panose="020B0604020202020204" pitchFamily="34" charset="0"/>
              </a:rPr>
              <a:t>Capital expenditure made </a:t>
            </a:r>
            <a:r>
              <a:rPr lang="en-US" sz="2000" b="1" dirty="0">
                <a:solidFill>
                  <a:srgbClr val="C00000"/>
                </a:solidFill>
                <a:latin typeface="Arial" panose="020B0604020202020204" pitchFamily="34" charset="0"/>
                <a:cs typeface="Arial" panose="020B0604020202020204" pitchFamily="34" charset="0"/>
              </a:rPr>
              <a:t>before the date of acknowledgement </a:t>
            </a:r>
            <a:r>
              <a:rPr lang="en-US" sz="2000" dirty="0">
                <a:solidFill>
                  <a:srgbClr val="002060"/>
                </a:solidFill>
                <a:latin typeface="Arial" panose="020B0604020202020204" pitchFamily="34" charset="0"/>
                <a:cs typeface="Arial" panose="020B0604020202020204" pitchFamily="34" charset="0"/>
              </a:rPr>
              <a:t>of application, but on or after the date of application, on the approved list of capital items, shall be considered for </a:t>
            </a:r>
            <a:r>
              <a:rPr lang="en-US" sz="2000" b="1" dirty="0">
                <a:solidFill>
                  <a:srgbClr val="C00000"/>
                </a:solidFill>
                <a:latin typeface="Arial" panose="020B0604020202020204" pitchFamily="34" charset="0"/>
                <a:cs typeface="Arial" panose="020B0604020202020204" pitchFamily="34" charset="0"/>
              </a:rPr>
              <a:t>calculation of threshold.</a:t>
            </a:r>
          </a:p>
          <a:p>
            <a:pPr marL="457200" indent="-457200" algn="just">
              <a:lnSpc>
                <a:spcPct val="150000"/>
              </a:lnSpc>
              <a:buFont typeface="Wingdings" panose="05000000000000000000" pitchFamily="2" charset="2"/>
              <a:buChar char="q"/>
            </a:pPr>
            <a:endParaRPr lang="en-US" sz="2000" dirty="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IN" sz="2000" b="1" dirty="0">
                <a:solidFill>
                  <a:srgbClr val="C00000"/>
                </a:solidFill>
                <a:latin typeface="Arial" panose="020B0604020202020204" pitchFamily="34" charset="0"/>
                <a:cs typeface="Arial" panose="020B0604020202020204" pitchFamily="34" charset="0"/>
              </a:rPr>
              <a:t>date of invoice </a:t>
            </a:r>
            <a:r>
              <a:rPr lang="en-IN" sz="2000" dirty="0">
                <a:solidFill>
                  <a:srgbClr val="002060"/>
                </a:solidFill>
                <a:latin typeface="Arial" panose="020B0604020202020204" pitchFamily="34" charset="0"/>
                <a:cs typeface="Arial" panose="020B0604020202020204" pitchFamily="34" charset="0"/>
              </a:rPr>
              <a:t>would be considered as the date of booking capital expenditure under the </a:t>
            </a:r>
            <a:r>
              <a:rPr lang="en-IN" sz="2000" dirty="0" smtClean="0">
                <a:solidFill>
                  <a:srgbClr val="002060"/>
                </a:solidFill>
                <a:latin typeface="Arial" panose="020B0604020202020204" pitchFamily="34" charset="0"/>
                <a:cs typeface="Arial" panose="020B0604020202020204" pitchFamily="34" charset="0"/>
              </a:rPr>
              <a:t>Scheme.</a:t>
            </a:r>
          </a:p>
          <a:p>
            <a:pPr marL="457200" indent="-457200" algn="just">
              <a:lnSpc>
                <a:spcPct val="150000"/>
              </a:lnSpc>
              <a:buFont typeface="Wingdings" panose="05000000000000000000" pitchFamily="2" charset="2"/>
              <a:buChar char="q"/>
            </a:pPr>
            <a:endParaRPr lang="en-IN" sz="2000" dirty="0" smtClean="0">
              <a:solidFill>
                <a:srgbClr val="002060"/>
              </a:solidFill>
              <a:latin typeface="Arial" panose="020B0604020202020204" pitchFamily="34" charset="0"/>
              <a:cs typeface="Arial" panose="020B0604020202020204" pitchFamily="34" charset="0"/>
            </a:endParaRPr>
          </a:p>
          <a:p>
            <a:pPr marL="457200" indent="-457200" algn="just">
              <a:lnSpc>
                <a:spcPct val="150000"/>
              </a:lnSpc>
              <a:buFont typeface="Wingdings" panose="05000000000000000000" pitchFamily="2" charset="2"/>
              <a:buChar char="q"/>
            </a:pPr>
            <a:r>
              <a:rPr lang="en-IN" sz="2000" dirty="0" smtClean="0">
                <a:solidFill>
                  <a:srgbClr val="002060"/>
                </a:solidFill>
                <a:latin typeface="Arial" panose="020B0604020202020204" pitchFamily="34" charset="0"/>
                <a:cs typeface="Arial" panose="020B0604020202020204" pitchFamily="34" charset="0"/>
              </a:rPr>
              <a:t>The </a:t>
            </a:r>
            <a:r>
              <a:rPr lang="en-US" sz="2000" dirty="0" smtClean="0">
                <a:solidFill>
                  <a:srgbClr val="002060"/>
                </a:solidFill>
                <a:latin typeface="Arial" panose="020B0604020202020204" pitchFamily="34" charset="0"/>
                <a:cs typeface="Arial" panose="020B0604020202020204" pitchFamily="34" charset="0"/>
              </a:rPr>
              <a:t>capital </a:t>
            </a:r>
            <a:r>
              <a:rPr lang="en-US" sz="2000" dirty="0">
                <a:solidFill>
                  <a:srgbClr val="002060"/>
                </a:solidFill>
                <a:latin typeface="Arial" panose="020B0604020202020204" pitchFamily="34" charset="0"/>
                <a:cs typeface="Arial" panose="020B0604020202020204" pitchFamily="34" charset="0"/>
              </a:rPr>
              <a:t>expenditure, based on which eligible capital expenditure is being determined, shall be </a:t>
            </a:r>
            <a:r>
              <a:rPr lang="en-US" sz="2000" b="1" dirty="0">
                <a:solidFill>
                  <a:srgbClr val="C00000"/>
                </a:solidFill>
                <a:latin typeface="Arial" panose="020B0604020202020204" pitchFamily="34" charset="0"/>
                <a:cs typeface="Arial" panose="020B0604020202020204" pitchFamily="34" charset="0"/>
              </a:rPr>
              <a:t>capitalized in the books of accounts </a:t>
            </a:r>
            <a:r>
              <a:rPr lang="en-US" sz="2000" dirty="0">
                <a:solidFill>
                  <a:srgbClr val="002060"/>
                </a:solidFill>
                <a:latin typeface="Arial" panose="020B0604020202020204" pitchFamily="34" charset="0"/>
                <a:cs typeface="Arial" panose="020B0604020202020204" pitchFamily="34" charset="0"/>
              </a:rPr>
              <a:t>of the applicants. </a:t>
            </a:r>
          </a:p>
        </p:txBody>
      </p:sp>
    </p:spTree>
    <p:extLst>
      <p:ext uri="{BB962C8B-B14F-4D97-AF65-F5344CB8AC3E}">
        <p14:creationId xmlns:p14="http://schemas.microsoft.com/office/powerpoint/2010/main" val="3004849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03A5D6E3-2373-4CBC-A409-AA3318B7968F}"/>
              </a:ext>
            </a:extLst>
          </p:cNvPr>
          <p:cNvSpPr txBox="1"/>
          <p:nvPr/>
        </p:nvSpPr>
        <p:spPr>
          <a:xfrm>
            <a:off x="0" y="0"/>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endParaRPr lang="en-US" dirty="0"/>
          </a:p>
        </p:txBody>
      </p:sp>
      <p:sp>
        <p:nvSpPr>
          <p:cNvPr id="5" name="TextBox 4">
            <a:extLst>
              <a:ext uri="{FF2B5EF4-FFF2-40B4-BE49-F238E27FC236}">
                <a16:creationId xmlns="" xmlns:a16="http://schemas.microsoft.com/office/drawing/2014/main" id="{13162FE7-9A6A-49EC-89FF-5C7B26916C80}"/>
              </a:ext>
            </a:extLst>
          </p:cNvPr>
          <p:cNvSpPr txBox="1"/>
          <p:nvPr/>
        </p:nvSpPr>
        <p:spPr>
          <a:xfrm>
            <a:off x="453183" y="45235"/>
            <a:ext cx="12192000" cy="79130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RPr lang="en-US"/>
            </a:defPPr>
            <a:lvl1pPr marR="0" lvl="0">
              <a:lnSpc>
                <a:spcPct val="100000"/>
              </a:lnSpc>
              <a:spcBef>
                <a:spcPts val="0"/>
              </a:spcBef>
              <a:spcAft>
                <a:spcPts val="0"/>
              </a:spcAft>
              <a:buClr>
                <a:srgbClr val="000000"/>
              </a:buClr>
              <a:buFont typeface="Arial"/>
              <a:defRPr sz="2400" b="1" i="0" u="none" strike="noStrike" cap="none">
                <a:solidFill>
                  <a:srgbClr val="0B5394"/>
                </a:solidFill>
                <a:latin typeface="Arial"/>
                <a:ea typeface="Arial"/>
                <a:cs typeface="Arial"/>
              </a:defRPr>
            </a:lvl1pPr>
            <a:lvl2pPr marR="0" lvl="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a:lstStyle>
          <a:p>
            <a:pPr algn="just">
              <a:lnSpc>
                <a:spcPct val="150000"/>
              </a:lnSpc>
            </a:pPr>
            <a:r>
              <a:rPr lang="en-US" sz="3200" dirty="0">
                <a:latin typeface="Arial" panose="020B0604020202020204" pitchFamily="34" charset="0"/>
                <a:cs typeface="Arial" panose="020B0604020202020204" pitchFamily="34" charset="0"/>
              </a:rPr>
              <a:t>Eligible Capital </a:t>
            </a:r>
            <a:r>
              <a:rPr lang="en-US" sz="3200" dirty="0" smtClean="0">
                <a:latin typeface="Arial" panose="020B0604020202020204" pitchFamily="34" charset="0"/>
                <a:cs typeface="Arial" panose="020B0604020202020204" pitchFamily="34" charset="0"/>
              </a:rPr>
              <a:t>expenditure </a:t>
            </a:r>
            <a:r>
              <a:rPr lang="en-IN" sz="3200" dirty="0"/>
              <a:t>(Paragraph 4</a:t>
            </a:r>
            <a:r>
              <a:rPr lang="en-IN" sz="3200" dirty="0" smtClean="0"/>
              <a:t>)</a:t>
            </a:r>
            <a:endParaRPr lang="en-IN" sz="3200" dirty="0"/>
          </a:p>
        </p:txBody>
      </p:sp>
      <p:sp>
        <p:nvSpPr>
          <p:cNvPr id="12" name="Rectangle 4">
            <a:extLst>
              <a:ext uri="{FF2B5EF4-FFF2-40B4-BE49-F238E27FC236}">
                <a16:creationId xmlns="" xmlns:a16="http://schemas.microsoft.com/office/drawing/2014/main" id="{25FE540C-E9DB-4489-AEDC-97EF00EE3D86}"/>
              </a:ext>
            </a:extLst>
          </p:cNvPr>
          <p:cNvSpPr>
            <a:spLocks noChangeArrowheads="1"/>
          </p:cNvSpPr>
          <p:nvPr/>
        </p:nvSpPr>
        <p:spPr bwMode="auto">
          <a:xfrm>
            <a:off x="3233738" y="284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Oval 9">
            <a:extLst>
              <a:ext uri="{FF2B5EF4-FFF2-40B4-BE49-F238E27FC236}">
                <a16:creationId xmlns="" xmlns:a16="http://schemas.microsoft.com/office/drawing/2014/main" id="{84E3F0E4-9BC8-4E6D-9B7B-81EE8A5EBE95}"/>
              </a:ext>
            </a:extLst>
          </p:cNvPr>
          <p:cNvSpPr/>
          <p:nvPr/>
        </p:nvSpPr>
        <p:spPr>
          <a:xfrm>
            <a:off x="46592" y="35654"/>
            <a:ext cx="360000" cy="36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IN" sz="1600" b="1" dirty="0">
                <a:solidFill>
                  <a:prstClr val="white"/>
                </a:solidFill>
                <a:latin typeface="Calibri" panose="020F0502020204030204"/>
              </a:rPr>
              <a:t>3</a:t>
            </a:r>
            <a:endParaRPr kumimoji="0" lang="en-IN"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A67722C6-7971-44DC-9B72-CADF0FD1118C}"/>
              </a:ext>
            </a:extLst>
          </p:cNvPr>
          <p:cNvSpPr txBox="1"/>
          <p:nvPr/>
        </p:nvSpPr>
        <p:spPr>
          <a:xfrm>
            <a:off x="406592" y="838914"/>
            <a:ext cx="11219620" cy="5632311"/>
          </a:xfrm>
          <a:prstGeom prst="rect">
            <a:avLst/>
          </a:prstGeom>
          <a:noFill/>
        </p:spPr>
        <p:txBody>
          <a:bodyPr wrap="square" rtlCol="0">
            <a:spAutoFit/>
          </a:bodyPr>
          <a:lstStyle/>
          <a:p>
            <a:pPr marL="457200" indent="-457200" algn="just">
              <a:lnSpc>
                <a:spcPct val="150000"/>
              </a:lnSpc>
              <a:buAutoNum type="arabicPeriod"/>
            </a:pPr>
            <a:r>
              <a:rPr lang="en-US" sz="2000" b="1" u="sng" dirty="0">
                <a:solidFill>
                  <a:srgbClr val="002060"/>
                </a:solidFill>
                <a:latin typeface="Arial" panose="020B0604020202020204" pitchFamily="34" charset="0"/>
                <a:cs typeface="Arial" panose="020B0604020202020204" pitchFamily="34" charset="0"/>
              </a:rPr>
              <a:t>Expenditure incurred on </a:t>
            </a:r>
            <a:r>
              <a:rPr lang="en-US" sz="2000" b="1" u="sng" dirty="0">
                <a:solidFill>
                  <a:srgbClr val="C00000"/>
                </a:solidFill>
                <a:latin typeface="Arial" panose="020B0604020202020204" pitchFamily="34" charset="0"/>
                <a:cs typeface="Arial" panose="020B0604020202020204" pitchFamily="34" charset="0"/>
              </a:rPr>
              <a:t>plant, machinery, equipment and associated utilities</a:t>
            </a:r>
            <a:r>
              <a:rPr lang="en-US" sz="2000" u="sng" dirty="0">
                <a:solidFill>
                  <a:srgbClr val="C00000"/>
                </a:solidFill>
                <a:latin typeface="Arial" panose="020B0604020202020204" pitchFamily="34" charset="0"/>
                <a:cs typeface="Arial" panose="020B0604020202020204" pitchFamily="34" charset="0"/>
              </a:rPr>
              <a:t>: </a:t>
            </a:r>
            <a:endParaRPr lang="en-US" sz="2000" u="sng" dirty="0" smtClean="0">
              <a:solidFill>
                <a:srgbClr val="C00000"/>
              </a:solidFill>
              <a:latin typeface="Arial" panose="020B0604020202020204" pitchFamily="34" charset="0"/>
              <a:cs typeface="Arial" panose="020B0604020202020204" pitchFamily="34" charset="0"/>
            </a:endParaRPr>
          </a:p>
          <a:p>
            <a:pPr marL="742950" lvl="1" indent="-385763" algn="just">
              <a:lnSpc>
                <a:spcPct val="150000"/>
              </a:lnSpc>
              <a:buFont typeface="Arial" panose="020B0604020202020204" pitchFamily="34" charset="0"/>
              <a:buChar char="•"/>
            </a:pPr>
            <a:r>
              <a:rPr lang="en-US" sz="2000" b="1" dirty="0" smtClean="0">
                <a:solidFill>
                  <a:srgbClr val="002060"/>
                </a:solidFill>
                <a:latin typeface="Arial" panose="020B0604020202020204" pitchFamily="34" charset="0"/>
                <a:cs typeface="Arial" panose="020B0604020202020204" pitchFamily="34" charset="0"/>
              </a:rPr>
              <a:t>tools</a:t>
            </a:r>
            <a:r>
              <a:rPr lang="en-US" sz="2000" b="1" dirty="0">
                <a:solidFill>
                  <a:srgbClr val="002060"/>
                </a:solidFill>
                <a:latin typeface="Arial" panose="020B0604020202020204" pitchFamily="34" charset="0"/>
                <a:cs typeface="Arial" panose="020B0604020202020204" pitchFamily="34" charset="0"/>
              </a:rPr>
              <a:t>, dies, moulds, jigs, fixtures </a:t>
            </a:r>
            <a:r>
              <a:rPr lang="en-US" sz="2000" dirty="0">
                <a:solidFill>
                  <a:srgbClr val="002060"/>
                </a:solidFill>
                <a:latin typeface="Arial" panose="020B0604020202020204" pitchFamily="34" charset="0"/>
                <a:cs typeface="Arial" panose="020B0604020202020204" pitchFamily="34" charset="0"/>
              </a:rPr>
              <a:t>(including parts, accessories, components, and spares thereof) of the </a:t>
            </a:r>
            <a:r>
              <a:rPr lang="en-US" sz="2000" dirty="0" smtClean="0">
                <a:solidFill>
                  <a:srgbClr val="002060"/>
                </a:solidFill>
                <a:latin typeface="Arial" panose="020B0604020202020204" pitchFamily="34" charset="0"/>
                <a:cs typeface="Arial" panose="020B0604020202020204" pitchFamily="34" charset="0"/>
              </a:rPr>
              <a:t>same.</a:t>
            </a:r>
          </a:p>
          <a:p>
            <a:pPr marL="742950" lvl="1" indent="-285750" algn="just">
              <a:lnSpc>
                <a:spcPct val="150000"/>
              </a:lnSpc>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expenditure </a:t>
            </a:r>
            <a:r>
              <a:rPr lang="en-US" sz="2000" dirty="0">
                <a:solidFill>
                  <a:srgbClr val="002060"/>
                </a:solidFill>
                <a:latin typeface="Arial" panose="020B0604020202020204" pitchFamily="34" charset="0"/>
                <a:cs typeface="Arial" panose="020B0604020202020204" pitchFamily="34" charset="0"/>
              </a:rPr>
              <a:t>on </a:t>
            </a:r>
            <a:r>
              <a:rPr lang="en-US" sz="2000" b="1" dirty="0">
                <a:solidFill>
                  <a:srgbClr val="002060"/>
                </a:solidFill>
                <a:latin typeface="Arial" panose="020B0604020202020204" pitchFamily="34" charset="0"/>
                <a:cs typeface="Arial" panose="020B0604020202020204" pitchFamily="34" charset="0"/>
              </a:rPr>
              <a:t>packaging, freight/ transport, insurance, and erection and </a:t>
            </a:r>
            <a:r>
              <a:rPr lang="en-US" sz="2000" b="1" dirty="0" smtClean="0">
                <a:solidFill>
                  <a:srgbClr val="002060"/>
                </a:solidFill>
                <a:latin typeface="Arial" panose="020B0604020202020204" pitchFamily="34" charset="0"/>
                <a:cs typeface="Arial" panose="020B0604020202020204" pitchFamily="34" charset="0"/>
              </a:rPr>
              <a:t>commissioning</a:t>
            </a:r>
            <a:r>
              <a:rPr lang="en-US" sz="2000" dirty="0" smtClean="0">
                <a:solidFill>
                  <a:srgbClr val="002060"/>
                </a:solidFill>
                <a:latin typeface="Arial" panose="020B0604020202020204" pitchFamily="34" charset="0"/>
                <a:cs typeface="Arial" panose="020B0604020202020204" pitchFamily="34" charset="0"/>
              </a:rPr>
              <a:t>. </a:t>
            </a:r>
            <a:endParaRPr lang="en-US" sz="2000" dirty="0">
              <a:solidFill>
                <a:srgbClr val="002060"/>
              </a:solidFill>
              <a:latin typeface="Arial" panose="020B0604020202020204" pitchFamily="34" charset="0"/>
              <a:cs typeface="Arial" panose="020B0604020202020204" pitchFamily="34" charset="0"/>
            </a:endParaRPr>
          </a:p>
          <a:p>
            <a:pPr marL="742950" lvl="1" indent="-285750" algn="just">
              <a:lnSpc>
                <a:spcPct val="150000"/>
              </a:lnSpc>
              <a:buFont typeface="Arial" panose="020B0604020202020204" pitchFamily="34" charset="0"/>
              <a:buChar char="•"/>
            </a:pPr>
            <a:r>
              <a:rPr lang="en-US" sz="2000" b="1" dirty="0">
                <a:solidFill>
                  <a:srgbClr val="002060"/>
                </a:solidFill>
                <a:latin typeface="Arial" panose="020B0604020202020204" pitchFamily="34" charset="0"/>
                <a:cs typeface="Arial" panose="020B0604020202020204" pitchFamily="34" charset="0"/>
              </a:rPr>
              <a:t>The Associated utilities </a:t>
            </a:r>
            <a:r>
              <a:rPr lang="en-US" sz="2000" b="1" dirty="0" smtClean="0">
                <a:solidFill>
                  <a:srgbClr val="002060"/>
                </a:solidFill>
                <a:latin typeface="Arial" panose="020B0604020202020204" pitchFamily="34" charset="0"/>
                <a:cs typeface="Arial" panose="020B0604020202020204" pitchFamily="34" charset="0"/>
              </a:rPr>
              <a:t>- </a:t>
            </a:r>
            <a:r>
              <a:rPr lang="en-US" sz="2000" dirty="0" smtClean="0">
                <a:solidFill>
                  <a:srgbClr val="002060"/>
                </a:solidFill>
                <a:latin typeface="Arial" panose="020B0604020202020204" pitchFamily="34" charset="0"/>
                <a:cs typeface="Arial" panose="020B0604020202020204" pitchFamily="34" charset="0"/>
              </a:rPr>
              <a:t>captive </a:t>
            </a:r>
            <a:r>
              <a:rPr lang="en-US" sz="2000" dirty="0">
                <a:solidFill>
                  <a:srgbClr val="002060"/>
                </a:solidFill>
                <a:latin typeface="Arial" panose="020B0604020202020204" pitchFamily="34" charset="0"/>
                <a:cs typeface="Arial" panose="020B0604020202020204" pitchFamily="34" charset="0"/>
              </a:rPr>
              <a:t>power and effluent treatment plants, essential equipment required in operations areas such as </a:t>
            </a:r>
            <a:r>
              <a:rPr lang="en-US" sz="2000" dirty="0" smtClean="0">
                <a:solidFill>
                  <a:srgbClr val="002060"/>
                </a:solidFill>
                <a:latin typeface="Arial" panose="020B0604020202020204" pitchFamily="34" charset="0"/>
                <a:cs typeface="Arial" panose="020B0604020202020204" pitchFamily="34" charset="0"/>
              </a:rPr>
              <a:t>clean </a:t>
            </a:r>
            <a:r>
              <a:rPr lang="en-US" sz="2000" dirty="0">
                <a:solidFill>
                  <a:srgbClr val="002060"/>
                </a:solidFill>
                <a:latin typeface="Arial" panose="020B0604020202020204" pitchFamily="34" charset="0"/>
                <a:cs typeface="Arial" panose="020B0604020202020204" pitchFamily="34" charset="0"/>
              </a:rPr>
              <a:t>r</a:t>
            </a:r>
            <a:r>
              <a:rPr lang="en-US" sz="2000" dirty="0" smtClean="0">
                <a:solidFill>
                  <a:srgbClr val="002060"/>
                </a:solidFill>
                <a:latin typeface="Arial" panose="020B0604020202020204" pitchFamily="34" charset="0"/>
                <a:cs typeface="Arial" panose="020B0604020202020204" pitchFamily="34" charset="0"/>
              </a:rPr>
              <a:t>ooms</a:t>
            </a:r>
            <a:r>
              <a:rPr lang="en-US" sz="2000" dirty="0">
                <a:solidFill>
                  <a:srgbClr val="002060"/>
                </a:solidFill>
                <a:latin typeface="Arial" panose="020B0604020202020204" pitchFamily="34" charset="0"/>
                <a:cs typeface="Arial" panose="020B0604020202020204" pitchFamily="34" charset="0"/>
              </a:rPr>
              <a:t>, </a:t>
            </a:r>
            <a:r>
              <a:rPr lang="en-US" sz="2000" dirty="0" smtClean="0">
                <a:solidFill>
                  <a:srgbClr val="002060"/>
                </a:solidFill>
                <a:latin typeface="Arial" panose="020B0604020202020204" pitchFamily="34" charset="0"/>
                <a:cs typeface="Arial" panose="020B0604020202020204" pitchFamily="34" charset="0"/>
              </a:rPr>
              <a:t>air </a:t>
            </a:r>
            <a:r>
              <a:rPr lang="en-US" sz="2000" dirty="0">
                <a:solidFill>
                  <a:srgbClr val="002060"/>
                </a:solidFill>
                <a:latin typeface="Arial" panose="020B0604020202020204" pitchFamily="34" charset="0"/>
                <a:cs typeface="Arial" panose="020B0604020202020204" pitchFamily="34" charset="0"/>
              </a:rPr>
              <a:t>c</a:t>
            </a:r>
            <a:r>
              <a:rPr lang="en-US" sz="2000" dirty="0" smtClean="0">
                <a:solidFill>
                  <a:srgbClr val="002060"/>
                </a:solidFill>
                <a:latin typeface="Arial" panose="020B0604020202020204" pitchFamily="34" charset="0"/>
                <a:cs typeface="Arial" panose="020B0604020202020204" pitchFamily="34" charset="0"/>
              </a:rPr>
              <a:t>urtains</a:t>
            </a:r>
            <a:r>
              <a:rPr lang="en-US" sz="2000" dirty="0">
                <a:solidFill>
                  <a:srgbClr val="002060"/>
                </a:solidFill>
                <a:latin typeface="Arial" panose="020B0604020202020204" pitchFamily="34" charset="0"/>
                <a:cs typeface="Arial" panose="020B0604020202020204" pitchFamily="34" charset="0"/>
              </a:rPr>
              <a:t>, </a:t>
            </a:r>
            <a:r>
              <a:rPr lang="en-US" sz="2000" dirty="0" smtClean="0">
                <a:solidFill>
                  <a:srgbClr val="002060"/>
                </a:solidFill>
                <a:latin typeface="Arial" panose="020B0604020202020204" pitchFamily="34" charset="0"/>
                <a:cs typeface="Arial" panose="020B0604020202020204" pitchFamily="34" charset="0"/>
              </a:rPr>
              <a:t>temperature </a:t>
            </a:r>
            <a:r>
              <a:rPr lang="en-US" sz="2000" dirty="0">
                <a:solidFill>
                  <a:srgbClr val="002060"/>
                </a:solidFill>
                <a:latin typeface="Arial" panose="020B0604020202020204" pitchFamily="34" charset="0"/>
                <a:cs typeface="Arial" panose="020B0604020202020204" pitchFamily="34" charset="0"/>
              </a:rPr>
              <a:t>and </a:t>
            </a:r>
            <a:r>
              <a:rPr lang="en-US" sz="2000" dirty="0" smtClean="0">
                <a:solidFill>
                  <a:srgbClr val="002060"/>
                </a:solidFill>
                <a:latin typeface="Arial" panose="020B0604020202020204" pitchFamily="34" charset="0"/>
                <a:cs typeface="Arial" panose="020B0604020202020204" pitchFamily="34" charset="0"/>
              </a:rPr>
              <a:t>air </a:t>
            </a:r>
            <a:r>
              <a:rPr lang="en-US" sz="2000" dirty="0">
                <a:solidFill>
                  <a:srgbClr val="002060"/>
                </a:solidFill>
                <a:latin typeface="Arial" panose="020B0604020202020204" pitchFamily="34" charset="0"/>
                <a:cs typeface="Arial" panose="020B0604020202020204" pitchFamily="34" charset="0"/>
              </a:rPr>
              <a:t>q</a:t>
            </a:r>
            <a:r>
              <a:rPr lang="en-US" sz="2000" dirty="0" smtClean="0">
                <a:solidFill>
                  <a:srgbClr val="002060"/>
                </a:solidFill>
                <a:latin typeface="Arial" panose="020B0604020202020204" pitchFamily="34" charset="0"/>
                <a:cs typeface="Arial" panose="020B0604020202020204" pitchFamily="34" charset="0"/>
              </a:rPr>
              <a:t>uality </a:t>
            </a:r>
            <a:r>
              <a:rPr lang="en-US" sz="2000" dirty="0">
                <a:solidFill>
                  <a:srgbClr val="002060"/>
                </a:solidFill>
                <a:latin typeface="Arial" panose="020B0604020202020204" pitchFamily="34" charset="0"/>
                <a:cs typeface="Arial" panose="020B0604020202020204" pitchFamily="34" charset="0"/>
              </a:rPr>
              <a:t>control systems, </a:t>
            </a:r>
            <a:r>
              <a:rPr lang="en-US" sz="2000" dirty="0" smtClean="0">
                <a:solidFill>
                  <a:srgbClr val="002060"/>
                </a:solidFill>
                <a:latin typeface="Arial" panose="020B0604020202020204" pitchFamily="34" charset="0"/>
                <a:cs typeface="Arial" panose="020B0604020202020204" pitchFamily="34" charset="0"/>
              </a:rPr>
              <a:t>compressed </a:t>
            </a:r>
            <a:r>
              <a:rPr lang="en-US" sz="2000" dirty="0">
                <a:solidFill>
                  <a:srgbClr val="002060"/>
                </a:solidFill>
                <a:latin typeface="Arial" panose="020B0604020202020204" pitchFamily="34" charset="0"/>
                <a:cs typeface="Arial" panose="020B0604020202020204" pitchFamily="34" charset="0"/>
              </a:rPr>
              <a:t>a</a:t>
            </a:r>
            <a:r>
              <a:rPr lang="en-US" sz="2000" dirty="0" smtClean="0">
                <a:solidFill>
                  <a:srgbClr val="002060"/>
                </a:solidFill>
                <a:latin typeface="Arial" panose="020B0604020202020204" pitchFamily="34" charset="0"/>
                <a:cs typeface="Arial" panose="020B0604020202020204" pitchFamily="34" charset="0"/>
              </a:rPr>
              <a:t>ir</a:t>
            </a:r>
            <a:r>
              <a:rPr lang="en-US" sz="2000" dirty="0">
                <a:solidFill>
                  <a:srgbClr val="002060"/>
                </a:solidFill>
                <a:latin typeface="Arial" panose="020B0604020202020204" pitchFamily="34" charset="0"/>
                <a:cs typeface="Arial" panose="020B0604020202020204" pitchFamily="34" charset="0"/>
              </a:rPr>
              <a:t>, w</a:t>
            </a:r>
            <a:r>
              <a:rPr lang="en-US" sz="2000" dirty="0" smtClean="0">
                <a:solidFill>
                  <a:srgbClr val="002060"/>
                </a:solidFill>
                <a:latin typeface="Arial" panose="020B0604020202020204" pitchFamily="34" charset="0"/>
                <a:cs typeface="Arial" panose="020B0604020202020204" pitchFamily="34" charset="0"/>
              </a:rPr>
              <a:t>ater </a:t>
            </a:r>
            <a:r>
              <a:rPr lang="en-US" sz="2000" dirty="0">
                <a:solidFill>
                  <a:srgbClr val="002060"/>
                </a:solidFill>
                <a:latin typeface="Arial" panose="020B0604020202020204" pitchFamily="34" charset="0"/>
                <a:cs typeface="Arial" panose="020B0604020202020204" pitchFamily="34" charset="0"/>
              </a:rPr>
              <a:t>&amp; </a:t>
            </a:r>
            <a:r>
              <a:rPr lang="en-US" sz="2000" dirty="0" smtClean="0">
                <a:solidFill>
                  <a:srgbClr val="002060"/>
                </a:solidFill>
                <a:latin typeface="Arial" panose="020B0604020202020204" pitchFamily="34" charset="0"/>
                <a:cs typeface="Arial" panose="020B0604020202020204" pitchFamily="34" charset="0"/>
              </a:rPr>
              <a:t>power </a:t>
            </a:r>
            <a:r>
              <a:rPr lang="en-US" sz="2000" dirty="0">
                <a:solidFill>
                  <a:srgbClr val="002060"/>
                </a:solidFill>
                <a:latin typeface="Arial" panose="020B0604020202020204" pitchFamily="34" charset="0"/>
                <a:cs typeface="Arial" panose="020B0604020202020204" pitchFamily="34" charset="0"/>
              </a:rPr>
              <a:t>supply and control systems, etc. </a:t>
            </a:r>
            <a:endParaRPr lang="en-US" sz="2000" dirty="0" smtClean="0">
              <a:solidFill>
                <a:srgbClr val="002060"/>
              </a:solidFill>
              <a:latin typeface="Arial" panose="020B0604020202020204" pitchFamily="34" charset="0"/>
              <a:cs typeface="Arial" panose="020B0604020202020204" pitchFamily="34" charset="0"/>
            </a:endParaRPr>
          </a:p>
          <a:p>
            <a:pPr marL="742950" lvl="1" indent="-285750" algn="just">
              <a:lnSpc>
                <a:spcPct val="150000"/>
              </a:lnSpc>
              <a:buFont typeface="Arial" panose="020B0604020202020204" pitchFamily="34" charset="0"/>
              <a:buChar char="•"/>
            </a:pPr>
            <a:r>
              <a:rPr lang="en-US" sz="2000" b="1" dirty="0">
                <a:solidFill>
                  <a:srgbClr val="002060"/>
                </a:solidFill>
                <a:latin typeface="Arial" panose="020B0604020202020204" pitchFamily="34" charset="0"/>
                <a:cs typeface="Arial" panose="020B0604020202020204" pitchFamily="34" charset="0"/>
              </a:rPr>
              <a:t>The Associated utilities </a:t>
            </a:r>
            <a:r>
              <a:rPr lang="en-US" sz="2000" b="1" dirty="0" smtClean="0">
                <a:solidFill>
                  <a:srgbClr val="002060"/>
                </a:solidFill>
                <a:latin typeface="Arial" panose="020B0604020202020204" pitchFamily="34" charset="0"/>
                <a:cs typeface="Arial" panose="020B0604020202020204" pitchFamily="34" charset="0"/>
              </a:rPr>
              <a:t>also </a:t>
            </a:r>
            <a:r>
              <a:rPr lang="en-US" sz="2000" dirty="0" smtClean="0">
                <a:solidFill>
                  <a:srgbClr val="002060"/>
                </a:solidFill>
                <a:latin typeface="Arial" panose="020B0604020202020204" pitchFamily="34" charset="0"/>
                <a:cs typeface="Arial" panose="020B0604020202020204" pitchFamily="34" charset="0"/>
              </a:rPr>
              <a:t>include </a:t>
            </a:r>
            <a:r>
              <a:rPr lang="en-US" sz="2000" dirty="0">
                <a:solidFill>
                  <a:srgbClr val="002060"/>
                </a:solidFill>
                <a:latin typeface="Arial" panose="020B0604020202020204" pitchFamily="34" charset="0"/>
                <a:cs typeface="Arial" panose="020B0604020202020204" pitchFamily="34" charset="0"/>
              </a:rPr>
              <a:t>IT and ITES infrastructure related to manufacturing including servers, software and ERP </a:t>
            </a:r>
            <a:r>
              <a:rPr lang="en-US" sz="2000" dirty="0" smtClean="0">
                <a:solidFill>
                  <a:srgbClr val="002060"/>
                </a:solidFill>
                <a:latin typeface="Arial" panose="020B0604020202020204" pitchFamily="34" charset="0"/>
                <a:cs typeface="Arial" panose="020B0604020202020204" pitchFamily="34" charset="0"/>
              </a:rPr>
              <a:t>solutions.</a:t>
            </a:r>
          </a:p>
          <a:p>
            <a:pPr marL="742950" lvl="1" indent="-285750" algn="just">
              <a:lnSpc>
                <a:spcPct val="150000"/>
              </a:lnSpc>
              <a:buFont typeface="Arial" panose="020B0604020202020204" pitchFamily="34" charset="0"/>
              <a:buChar char="•"/>
            </a:pPr>
            <a:r>
              <a:rPr lang="en-US" sz="2000" b="1" dirty="0">
                <a:solidFill>
                  <a:srgbClr val="002060"/>
                </a:solidFill>
                <a:latin typeface="Arial" panose="020B0604020202020204" pitchFamily="34" charset="0"/>
                <a:cs typeface="Arial" panose="020B0604020202020204" pitchFamily="34" charset="0"/>
              </a:rPr>
              <a:t>The total expenditure incurred on associated utilities </a:t>
            </a:r>
            <a:r>
              <a:rPr lang="en-US" sz="2000" dirty="0">
                <a:solidFill>
                  <a:srgbClr val="C00000"/>
                </a:solidFill>
                <a:latin typeface="Arial" panose="020B0604020202020204" pitchFamily="34" charset="0"/>
                <a:cs typeface="Arial" panose="020B0604020202020204" pitchFamily="34" charset="0"/>
              </a:rPr>
              <a:t>- </a:t>
            </a:r>
            <a:r>
              <a:rPr lang="en-US" sz="2000" dirty="0" smtClean="0">
                <a:solidFill>
                  <a:srgbClr val="C00000"/>
                </a:solidFill>
                <a:latin typeface="Arial" panose="020B0604020202020204" pitchFamily="34" charset="0"/>
                <a:cs typeface="Arial" panose="020B0604020202020204" pitchFamily="34" charset="0"/>
              </a:rPr>
              <a:t>not </a:t>
            </a:r>
            <a:r>
              <a:rPr lang="en-US" sz="2000" dirty="0">
                <a:solidFill>
                  <a:srgbClr val="C00000"/>
                </a:solidFill>
                <a:latin typeface="Arial" panose="020B0604020202020204" pitchFamily="34" charset="0"/>
                <a:cs typeface="Arial" panose="020B0604020202020204" pitchFamily="34" charset="0"/>
              </a:rPr>
              <a:t>exceeding 20% of the total eligible capital expenditure for plant, machinery and </a:t>
            </a:r>
            <a:r>
              <a:rPr lang="en-US" sz="2000" dirty="0" smtClean="0">
                <a:solidFill>
                  <a:srgbClr val="C00000"/>
                </a:solidFill>
                <a:latin typeface="Arial" panose="020B0604020202020204" pitchFamily="34" charset="0"/>
                <a:cs typeface="Arial" panose="020B0604020202020204" pitchFamily="34" charset="0"/>
              </a:rPr>
              <a:t>equipment.</a:t>
            </a:r>
            <a:endParaRPr lang="en-US" sz="2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8816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dGQbOGnN7cTZQbu3AMt.I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dGQbOGnN7cTZQbu3AMt.I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Xl0pPWw_Utb7m3i59mTZC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GNP1fYXvYFfxkMrv0bYWN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Dtkmay6CG.wh3AGRrRoDY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dGQbOGnN7cTZQbu3AMt.I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3079</TotalTime>
  <Words>2859</Words>
  <Application>Microsoft Office PowerPoint</Application>
  <PresentationFormat>Widescreen</PresentationFormat>
  <Paragraphs>318</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Calibri Light</vt:lpstr>
      <vt:lpstr>Times New Roman</vt:lpstr>
      <vt:lpstr>Wingdings</vt:lpstr>
      <vt:lpstr>Office Theme</vt:lpstr>
      <vt:lpstr>think-cell Slide</vt:lpstr>
      <vt:lpstr>Scheme for Promotion of Manufacturing of Electronic Components and Semiconductors (SPECS)  </vt:lpstr>
      <vt:lpstr>Scheme for Promotion of Manufacturing of Electronic Components and Semiconductors (SPECS) </vt:lpstr>
      <vt:lpstr>Appraisal and Disbursement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List of Goods eligible for Incentive under SPECS – Product Categories with Thresholds</vt:lpstr>
      <vt:lpstr>PowerPoint Presentation</vt:lpstr>
      <vt:lpstr>PowerPoint Presentation</vt:lpstr>
      <vt:lpstr>PowerPoint Presentation</vt:lpstr>
      <vt:lpstr>PowerPoint Presentation</vt:lpstr>
      <vt:lpstr>specs@meity.gov.in specs@ifciltd.com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Saurabh Gaur</dc:creator>
  <cp:lastModifiedBy>KUNAL ANIL NAIK</cp:lastModifiedBy>
  <cp:revision>488</cp:revision>
  <dcterms:created xsi:type="dcterms:W3CDTF">2020-05-11T06:49:18Z</dcterms:created>
  <dcterms:modified xsi:type="dcterms:W3CDTF">2020-06-01T17:41:40Z</dcterms:modified>
</cp:coreProperties>
</file>